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477" r:id="rId3"/>
    <p:sldId id="478" r:id="rId4"/>
    <p:sldId id="518" r:id="rId5"/>
    <p:sldId id="543" r:id="rId6"/>
    <p:sldId id="504" r:id="rId7"/>
    <p:sldId id="506" r:id="rId8"/>
    <p:sldId id="508" r:id="rId9"/>
    <p:sldId id="536" r:id="rId10"/>
    <p:sldId id="505" r:id="rId11"/>
    <p:sldId id="479" r:id="rId12"/>
    <p:sldId id="486" r:id="rId13"/>
    <p:sldId id="481" r:id="rId14"/>
    <p:sldId id="483" r:id="rId15"/>
    <p:sldId id="521" r:id="rId16"/>
    <p:sldId id="529" r:id="rId17"/>
    <p:sldId id="537" r:id="rId18"/>
    <p:sldId id="538" r:id="rId19"/>
    <p:sldId id="539" r:id="rId20"/>
    <p:sldId id="540" r:id="rId21"/>
    <p:sldId id="541" r:id="rId22"/>
    <p:sldId id="544" r:id="rId23"/>
    <p:sldId id="542" r:id="rId24"/>
    <p:sldId id="332" r:id="rId25"/>
  </p:sldIdLst>
  <p:sldSz cx="9144000" cy="6858000" type="screen4x3"/>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rai1" initials="r" lastIdx="11" clrIdx="0"/>
  <p:cmAuthor id="1" name="agopal"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91C"/>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83333" autoAdjust="0"/>
  </p:normalViewPr>
  <p:slideViewPr>
    <p:cSldViewPr snapToGrid="0" snapToObjects="1">
      <p:cViewPr varScale="1">
        <p:scale>
          <a:sx n="72" d="100"/>
          <a:sy n="72" d="100"/>
        </p:scale>
        <p:origin x="504" y="72"/>
      </p:cViewPr>
      <p:guideLst>
        <p:guide orient="horz" pos="1620"/>
        <p:guide pos="2880"/>
        <p:guide orient="horz"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Motorcycle Sales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2"/>
            <c:invertIfNegative val="0"/>
            <c:bubble3D val="0"/>
            <c:spPr>
              <a:solidFill>
                <a:srgbClr val="FF0000"/>
              </a:solidFill>
              <a:ln>
                <a:noFill/>
              </a:ln>
              <a:effectLst/>
            </c:spPr>
          </c:dPt>
          <c:cat>
            <c:strRef>
              <c:f>Sheet1!$A$2:$A$14</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2015Proj</c:v>
                </c:pt>
              </c:strCache>
            </c:strRef>
          </c:cat>
          <c:val>
            <c:numRef>
              <c:f>Sheet1!$B$2:$B$14</c:f>
              <c:numCache>
                <c:formatCode>General</c:formatCode>
                <c:ptCount val="13"/>
                <c:pt idx="0">
                  <c:v>28383</c:v>
                </c:pt>
                <c:pt idx="1">
                  <c:v>28868</c:v>
                </c:pt>
                <c:pt idx="2">
                  <c:v>30457</c:v>
                </c:pt>
                <c:pt idx="3">
                  <c:v>32642</c:v>
                </c:pt>
                <c:pt idx="4">
                  <c:v>36786</c:v>
                </c:pt>
                <c:pt idx="5">
                  <c:v>43298</c:v>
                </c:pt>
                <c:pt idx="6">
                  <c:v>51955</c:v>
                </c:pt>
                <c:pt idx="7">
                  <c:v>52576</c:v>
                </c:pt>
                <c:pt idx="8">
                  <c:v>74626</c:v>
                </c:pt>
                <c:pt idx="9">
                  <c:v>113432</c:v>
                </c:pt>
                <c:pt idx="10">
                  <c:v>178121</c:v>
                </c:pt>
                <c:pt idx="11">
                  <c:v>302000</c:v>
                </c:pt>
                <c:pt idx="12">
                  <c:v>450000</c:v>
                </c:pt>
              </c:numCache>
            </c:numRef>
          </c:val>
        </c:ser>
        <c:ser>
          <c:idx val="1"/>
          <c:order val="1"/>
          <c:tx>
            <c:strRef>
              <c:f>Sheet1!$C$1</c:f>
              <c:strCache>
                <c:ptCount val="1"/>
                <c:pt idx="0">
                  <c:v>Column2</c:v>
                </c:pt>
              </c:strCache>
            </c:strRef>
          </c:tx>
          <c:spPr>
            <a:solidFill>
              <a:schemeClr val="accent2"/>
            </a:solidFill>
            <a:ln>
              <a:noFill/>
            </a:ln>
            <a:effectLst/>
          </c:spPr>
          <c:invertIfNegative val="0"/>
          <c:cat>
            <c:strRef>
              <c:f>Sheet1!$A$2:$A$14</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2015Proj</c:v>
                </c:pt>
              </c:strCache>
            </c:strRef>
          </c:cat>
          <c:val>
            <c:numRef>
              <c:f>Sheet1!$C$2:$C$14</c:f>
              <c:numCache>
                <c:formatCode>General</c:formatCode>
                <c:ptCount val="13"/>
              </c:numCache>
            </c:numRef>
          </c:val>
        </c:ser>
        <c:ser>
          <c:idx val="2"/>
          <c:order val="2"/>
          <c:tx>
            <c:strRef>
              <c:f>Sheet1!$D$1</c:f>
              <c:strCache>
                <c:ptCount val="1"/>
                <c:pt idx="0">
                  <c:v>Column1</c:v>
                </c:pt>
              </c:strCache>
            </c:strRef>
          </c:tx>
          <c:spPr>
            <a:solidFill>
              <a:schemeClr val="accent3"/>
            </a:solidFill>
            <a:ln>
              <a:noFill/>
            </a:ln>
            <a:effectLst/>
          </c:spPr>
          <c:invertIfNegative val="0"/>
          <c:cat>
            <c:strRef>
              <c:f>Sheet1!$A$2:$A$14</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2015Proj</c:v>
                </c:pt>
              </c:strCache>
            </c:strRef>
          </c:cat>
          <c:val>
            <c:numRef>
              <c:f>Sheet1!$D$2:$D$14</c:f>
              <c:numCache>
                <c:formatCode>General</c:formatCode>
                <c:ptCount val="13"/>
              </c:numCache>
            </c:numRef>
          </c:val>
        </c:ser>
        <c:dLbls>
          <c:showLegendKey val="0"/>
          <c:showVal val="0"/>
          <c:showCatName val="0"/>
          <c:showSerName val="0"/>
          <c:showPercent val="0"/>
          <c:showBubbleSize val="0"/>
        </c:dLbls>
        <c:gapWidth val="155"/>
        <c:overlap val="-27"/>
        <c:axId val="182098032"/>
        <c:axId val="182097640"/>
      </c:barChart>
      <c:catAx>
        <c:axId val="182098032"/>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alpha val="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097640"/>
        <c:crosses val="autoZero"/>
        <c:auto val="1"/>
        <c:lblAlgn val="ctr"/>
        <c:lblOffset val="100"/>
        <c:noMultiLvlLbl val="0"/>
      </c:catAx>
      <c:valAx>
        <c:axId val="182097640"/>
        <c:scaling>
          <c:orientation val="minMax"/>
        </c:scaling>
        <c:delete val="0"/>
        <c:axPos val="l"/>
        <c:majorGridlines>
          <c:spPr>
            <a:ln w="9525" cap="flat" cmpd="sng" algn="ctr">
              <a:solidFill>
                <a:schemeClr val="tx1">
                  <a:lumMod val="50000"/>
                  <a:lumOff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2098032"/>
        <c:crosses val="autoZero"/>
        <c:crossBetween val="between"/>
      </c:valAx>
      <c:spPr>
        <a:noFill/>
        <a:ln>
          <a:solidFill>
            <a:schemeClr val="tx1">
              <a:lumMod val="50000"/>
              <a:lumOff val="50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en-US"/>
          </a:p>
        </p:txBody>
      </p:sp>
      <p:sp>
        <p:nvSpPr>
          <p:cNvPr id="3" name="Date Placeholder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7C71EC50-E5A5-42B2-889E-193752FDE45D}" type="datetimeFigureOut">
              <a:rPr lang="en-US" smtClean="0"/>
              <a:pPr/>
              <a:t>11/6/2015</a:t>
            </a:fld>
            <a:endParaRPr lang="en-US"/>
          </a:p>
        </p:txBody>
      </p:sp>
      <p:sp>
        <p:nvSpPr>
          <p:cNvPr id="4" name="Slide Image Placeholder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en-US"/>
          </a:p>
        </p:txBody>
      </p:sp>
      <p:sp>
        <p:nvSpPr>
          <p:cNvPr id="5" name="Notes Placeholder 4"/>
          <p:cNvSpPr>
            <a:spLocks noGrp="1"/>
          </p:cNvSpPr>
          <p:nvPr>
            <p:ph type="body" sz="quarter" idx="3"/>
          </p:nvPr>
        </p:nvSpPr>
        <p:spPr>
          <a:xfrm>
            <a:off x="710248" y="4861441"/>
            <a:ext cx="5681980" cy="4605576"/>
          </a:xfrm>
          <a:prstGeom prst="rect">
            <a:avLst/>
          </a:prstGeom>
        </p:spPr>
        <p:txBody>
          <a:bodyPr vert="horz" lIns="99066" tIns="49533" rIns="99066" bIns="4953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43427B13-DEEC-411F-A117-4FFC58E1A66F}" type="slidenum">
              <a:rPr lang="en-US" smtClean="0"/>
              <a:pPr/>
              <a:t>‹#›</a:t>
            </a:fld>
            <a:endParaRPr lang="en-US"/>
          </a:p>
        </p:txBody>
      </p:sp>
    </p:spTree>
    <p:extLst>
      <p:ext uri="{BB962C8B-B14F-4D97-AF65-F5344CB8AC3E}">
        <p14:creationId xmlns:p14="http://schemas.microsoft.com/office/powerpoint/2010/main" val="2908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a:noFill/>
        </p:spPr>
        <p:txBody>
          <a:bodyPr/>
          <a:lstStyle/>
          <a:p>
            <a:pPr eaLnBrk="1" hangingPunct="1">
              <a:lnSpc>
                <a:spcPct val="80000"/>
              </a:lnSpc>
              <a:spcBef>
                <a:spcPct val="0"/>
              </a:spcBef>
            </a:pPr>
            <a:r>
              <a:rPr lang="en-US" altLang="en-US" smtClean="0"/>
              <a:t>At some point prior to 1903, William S. Harley and his next door neighbor and friend, Arthur Davidson had an idea to produce a motor-driven bicycle for their own personal use.  They soon coerced Arthur’s brother Walter, who was a skilled mechanic, to help when he arrived back in Milwaukee for the wedding of their other brother William.  Soon after, even William joined into the project lending his skills as an experienced toolmaker.  </a:t>
            </a:r>
          </a:p>
          <a:p>
            <a:pPr eaLnBrk="1" hangingPunct="1">
              <a:lnSpc>
                <a:spcPct val="80000"/>
              </a:lnSpc>
              <a:spcBef>
                <a:spcPct val="0"/>
              </a:spcBef>
            </a:pPr>
            <a:endParaRPr lang="en-US" altLang="en-US" smtClean="0"/>
          </a:p>
          <a:p>
            <a:pPr eaLnBrk="1" hangingPunct="1">
              <a:lnSpc>
                <a:spcPct val="80000"/>
              </a:lnSpc>
              <a:spcBef>
                <a:spcPct val="0"/>
              </a:spcBef>
            </a:pPr>
            <a:endParaRPr lang="en-US" altLang="en-US" smtClean="0"/>
          </a:p>
          <a:p>
            <a:pPr eaLnBrk="1" hangingPunct="1">
              <a:lnSpc>
                <a:spcPct val="80000"/>
              </a:lnSpc>
              <a:spcBef>
                <a:spcPct val="0"/>
              </a:spcBef>
            </a:pPr>
            <a:r>
              <a:rPr lang="en-US" altLang="en-US" smtClean="0"/>
              <a:t>We produced and sold our first motorcycles in 1903, with total sales volume of three bikes. We have sold motorcycles internationally for 99 years – beginning with our first motorcycle exports to Japan in 1912.  By 1920, we were the world’s largest motorcycle manufacturer. Today our motorcycles are sold in 77 countries worldwide.</a:t>
            </a:r>
          </a:p>
          <a:p>
            <a:pPr eaLnBrk="1" hangingPunct="1">
              <a:lnSpc>
                <a:spcPct val="80000"/>
              </a:lnSpc>
              <a:spcBef>
                <a:spcPct val="0"/>
              </a:spcBef>
            </a:pPr>
            <a:endParaRPr lang="en-US" altLang="en-US" smtClean="0"/>
          </a:p>
          <a:p>
            <a:pPr eaLnBrk="1" hangingPunct="1">
              <a:lnSpc>
                <a:spcPct val="80000"/>
              </a:lnSpc>
              <a:spcBef>
                <a:spcPct val="0"/>
              </a:spcBef>
            </a:pPr>
            <a:endParaRPr lang="en-US" altLang="en-US" smtClean="0"/>
          </a:p>
          <a:p>
            <a:pPr eaLnBrk="1" hangingPunct="1">
              <a:lnSpc>
                <a:spcPct val="80000"/>
              </a:lnSpc>
              <a:spcBef>
                <a:spcPct val="0"/>
              </a:spcBef>
            </a:pPr>
            <a:endParaRPr lang="en-US" altLang="en-US" smtClean="0"/>
          </a:p>
          <a:p>
            <a:pPr eaLnBrk="1" hangingPunct="1">
              <a:lnSpc>
                <a:spcPct val="80000"/>
              </a:lnSpc>
              <a:spcBef>
                <a:spcPct val="0"/>
              </a:spcBef>
            </a:pPr>
            <a:endParaRPr lang="en-US" altLang="en-US" smtClean="0"/>
          </a:p>
        </p:txBody>
      </p:sp>
      <p:sp>
        <p:nvSpPr>
          <p:cNvPr id="10244" name="Slide Number Placeholder 3"/>
          <p:cNvSpPr txBox="1">
            <a:spLocks noGrp="1"/>
          </p:cNvSpPr>
          <p:nvPr/>
        </p:nvSpPr>
        <p:spPr bwMode="auto">
          <a:xfrm>
            <a:off x="3978275" y="8840788"/>
            <a:ext cx="30432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71" tIns="46785" rIns="93571" bIns="46785" anchor="b"/>
          <a:lstStyle>
            <a:lvl1pPr defTabSz="935038">
              <a:defRPr>
                <a:solidFill>
                  <a:schemeClr val="tx1"/>
                </a:solidFill>
                <a:latin typeface="Arial" panose="020B0604020202020204" pitchFamily="34" charset="0"/>
              </a:defRPr>
            </a:lvl1pPr>
            <a:lvl2pPr marL="760413" indent="-292100" defTabSz="935038">
              <a:defRPr>
                <a:solidFill>
                  <a:schemeClr val="tx1"/>
                </a:solidFill>
                <a:latin typeface="Arial" panose="020B0604020202020204" pitchFamily="34" charset="0"/>
              </a:defRPr>
            </a:lvl2pPr>
            <a:lvl3pPr marL="1169988" indent="-234950" defTabSz="935038">
              <a:defRPr>
                <a:solidFill>
                  <a:schemeClr val="tx1"/>
                </a:solidFill>
                <a:latin typeface="Arial" panose="020B0604020202020204" pitchFamily="34" charset="0"/>
              </a:defRPr>
            </a:lvl3pPr>
            <a:lvl4pPr marL="1636713" indent="-233363" defTabSz="935038">
              <a:defRPr>
                <a:solidFill>
                  <a:schemeClr val="tx1"/>
                </a:solidFill>
                <a:latin typeface="Arial" panose="020B0604020202020204" pitchFamily="34" charset="0"/>
              </a:defRPr>
            </a:lvl4pPr>
            <a:lvl5pPr marL="2105025" indent="-233363" defTabSz="935038">
              <a:defRPr>
                <a:solidFill>
                  <a:schemeClr val="tx1"/>
                </a:solidFill>
                <a:latin typeface="Arial" panose="020B0604020202020204" pitchFamily="34" charset="0"/>
              </a:defRPr>
            </a:lvl5pPr>
            <a:lvl6pPr marL="2562225" indent="-233363" defTabSz="935038" eaLnBrk="0" fontAlgn="base" hangingPunct="0">
              <a:spcBef>
                <a:spcPct val="0"/>
              </a:spcBef>
              <a:spcAft>
                <a:spcPct val="0"/>
              </a:spcAft>
              <a:defRPr>
                <a:solidFill>
                  <a:schemeClr val="tx1"/>
                </a:solidFill>
                <a:latin typeface="Arial" panose="020B0604020202020204" pitchFamily="34" charset="0"/>
              </a:defRPr>
            </a:lvl6pPr>
            <a:lvl7pPr marL="3019425" indent="-233363" defTabSz="935038" eaLnBrk="0" fontAlgn="base" hangingPunct="0">
              <a:spcBef>
                <a:spcPct val="0"/>
              </a:spcBef>
              <a:spcAft>
                <a:spcPct val="0"/>
              </a:spcAft>
              <a:defRPr>
                <a:solidFill>
                  <a:schemeClr val="tx1"/>
                </a:solidFill>
                <a:latin typeface="Arial" panose="020B0604020202020204" pitchFamily="34" charset="0"/>
              </a:defRPr>
            </a:lvl7pPr>
            <a:lvl8pPr marL="3476625" indent="-233363" defTabSz="935038" eaLnBrk="0" fontAlgn="base" hangingPunct="0">
              <a:spcBef>
                <a:spcPct val="0"/>
              </a:spcBef>
              <a:spcAft>
                <a:spcPct val="0"/>
              </a:spcAft>
              <a:defRPr>
                <a:solidFill>
                  <a:schemeClr val="tx1"/>
                </a:solidFill>
                <a:latin typeface="Arial" panose="020B0604020202020204" pitchFamily="34" charset="0"/>
              </a:defRPr>
            </a:lvl8pPr>
            <a:lvl9pPr marL="3933825" indent="-233363" defTabSz="935038"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DEF4844B-B491-45B9-B729-B011C5D75B69}" type="slidenum">
              <a:rPr lang="en-US" altLang="en-US" sz="1200">
                <a:solidFill>
                  <a:srgbClr val="000000"/>
                </a:solidFill>
              </a:rPr>
              <a:pPr algn="r" eaLnBrk="1" hangingPunct="1"/>
              <a:t>6</a:t>
            </a:fld>
            <a:endParaRPr lang="en-US" altLang="en-US" sz="1200">
              <a:solidFill>
                <a:srgbClr val="000000"/>
              </a:solidFill>
            </a:endParaRPr>
          </a:p>
        </p:txBody>
      </p:sp>
    </p:spTree>
    <p:extLst>
      <p:ext uri="{BB962C8B-B14F-4D97-AF65-F5344CB8AC3E}">
        <p14:creationId xmlns:p14="http://schemas.microsoft.com/office/powerpoint/2010/main" val="271670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185863" y="700088"/>
            <a:ext cx="4651375" cy="3487737"/>
          </a:xfrm>
          <a:solidFill>
            <a:srgbClr val="FFFFFF"/>
          </a:solidFill>
          <a:ln cap="flat">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9" name="Rectangle 3"/>
          <p:cNvSpPr>
            <a:spLocks noGrp="1"/>
          </p:cNvSpPr>
          <p:nvPr>
            <p:ph type="body" idx="1"/>
          </p:nvPr>
        </p:nvSpPr>
        <p:spPr>
          <a:xfrm>
            <a:off x="701675" y="4419600"/>
            <a:ext cx="5619750" cy="4191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3794" tIns="46106" rIns="93794" bIns="46106"/>
          <a:lstStyle/>
          <a:p>
            <a:r>
              <a:rPr lang="en-US" altLang="en-US" smtClean="0"/>
              <a:t>!</a:t>
            </a:r>
          </a:p>
        </p:txBody>
      </p:sp>
    </p:spTree>
    <p:extLst>
      <p:ext uri="{BB962C8B-B14F-4D97-AF65-F5344CB8AC3E}">
        <p14:creationId xmlns:p14="http://schemas.microsoft.com/office/powerpoint/2010/main" val="119634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185863" y="700088"/>
            <a:ext cx="4651375"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a:xfrm>
            <a:off x="700088" y="4419600"/>
            <a:ext cx="5622925" cy="4191000"/>
          </a:xfrm>
          <a:noFill/>
        </p:spPr>
        <p:txBody>
          <a:bodyPr lIns="93334" tIns="46666" rIns="93334" bIns="46666"/>
          <a:lstStyle/>
          <a:p>
            <a:r>
              <a:rPr lang="en-US" altLang="en-US" b="1" i="1" smtClean="0"/>
              <a:t>As mentioned earlier, BAV is a global methodology and it provides H-D with a consistent lens of brand development understanding across the globe.  In late 2010, a study was commissioned to understand H-D Brand Health in 13 international markets.  This study has provided H-D with a never-before-seen consistent look at global brand health.</a:t>
            </a:r>
          </a:p>
          <a:p>
            <a:endParaRPr lang="en-US" altLang="en-US" b="1" i="1" smtClean="0"/>
          </a:p>
          <a:p>
            <a:r>
              <a:rPr lang="en-US" altLang="en-US" b="1" i="1" smtClean="0"/>
              <a:t>This chart represents the consumer reaction to the H-D Brand as measured in the respective general populations of each market (relative to all other brands in each market).  As you can see, H-D is a Leadership Brand in the minds of the general population in most of its developed markets.  Consumers in India &amp; China are not yet familiar with H-D in a robust manner (which causes H-D to land in the “unknown” sector of the Powergrid).  Interesting trends are occurring in both Australia and Canada which are reasons to dig further.</a:t>
            </a:r>
          </a:p>
        </p:txBody>
      </p:sp>
    </p:spTree>
    <p:extLst>
      <p:ext uri="{BB962C8B-B14F-4D97-AF65-F5344CB8AC3E}">
        <p14:creationId xmlns:p14="http://schemas.microsoft.com/office/powerpoint/2010/main" val="227215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185863" y="700088"/>
            <a:ext cx="4651375" cy="3487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a:xfrm>
            <a:off x="700088" y="4419600"/>
            <a:ext cx="5622925" cy="4191000"/>
          </a:xfrm>
          <a:noFill/>
        </p:spPr>
        <p:txBody>
          <a:bodyPr lIns="93334" tIns="46666" rIns="93334" bIns="46666"/>
          <a:lstStyle/>
          <a:p>
            <a:r>
              <a:rPr lang="en-US" altLang="en-US" b="1" i="1" smtClean="0"/>
              <a:t>As mentioned earlier, BAV is a global methodology and it provides H-D with a consistent lens of brand development understanding across the globe.  In late 2010, a study was commissioned to understand H-D Brand Health in 13 international markets.  This study has provided H-D with a never-before-seen consistent look at global brand health.</a:t>
            </a:r>
          </a:p>
          <a:p>
            <a:endParaRPr lang="en-US" altLang="en-US" b="1" i="1" smtClean="0"/>
          </a:p>
          <a:p>
            <a:r>
              <a:rPr lang="en-US" altLang="en-US" b="1" i="1" smtClean="0"/>
              <a:t>This chart represents the consumer reaction to the H-D Brand as measured in the respective general populations of each market (relative to all other brands in each market).  As you can see, H-D is a Leadership Brand in the minds of the general population in most of its developed markets.  Consumers in India &amp; China are not yet familiar with H-D in a robust manner (which causes H-D to land in the “unknown” sector of the Powergrid).  Interesting trends are occurring in both Australia and Canada which are reasons to dig further.</a:t>
            </a:r>
          </a:p>
        </p:txBody>
      </p:sp>
    </p:spTree>
    <p:extLst>
      <p:ext uri="{BB962C8B-B14F-4D97-AF65-F5344CB8AC3E}">
        <p14:creationId xmlns:p14="http://schemas.microsoft.com/office/powerpoint/2010/main" val="2952600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a:noFill/>
        </p:spPr>
        <p:txBody>
          <a:bodyPr/>
          <a:lstStyle/>
          <a:p>
            <a:r>
              <a:rPr lang="en-US" altLang="en-US" smtClean="0"/>
              <a:t> </a:t>
            </a:r>
          </a:p>
        </p:txBody>
      </p:sp>
      <p:sp>
        <p:nvSpPr>
          <p:cNvPr id="40964" name="Slide Number Placeholder 3"/>
          <p:cNvSpPr txBox="1">
            <a:spLocks noGrp="1"/>
          </p:cNvSpPr>
          <p:nvPr/>
        </p:nvSpPr>
        <p:spPr bwMode="auto">
          <a:xfrm>
            <a:off x="3978275" y="8840788"/>
            <a:ext cx="30432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71" tIns="46785" rIns="93571" bIns="46785" anchor="b"/>
          <a:lstStyle>
            <a:lvl1pPr defTabSz="935038">
              <a:defRPr>
                <a:solidFill>
                  <a:schemeClr val="tx1"/>
                </a:solidFill>
                <a:latin typeface="Arial" panose="020B0604020202020204" pitchFamily="34" charset="0"/>
              </a:defRPr>
            </a:lvl1pPr>
            <a:lvl2pPr marL="760413" indent="-292100" defTabSz="935038">
              <a:defRPr>
                <a:solidFill>
                  <a:schemeClr val="tx1"/>
                </a:solidFill>
                <a:latin typeface="Arial" panose="020B0604020202020204" pitchFamily="34" charset="0"/>
              </a:defRPr>
            </a:lvl2pPr>
            <a:lvl3pPr marL="1169988" indent="-234950" defTabSz="935038">
              <a:defRPr>
                <a:solidFill>
                  <a:schemeClr val="tx1"/>
                </a:solidFill>
                <a:latin typeface="Arial" panose="020B0604020202020204" pitchFamily="34" charset="0"/>
              </a:defRPr>
            </a:lvl3pPr>
            <a:lvl4pPr marL="1636713" indent="-233363" defTabSz="935038">
              <a:defRPr>
                <a:solidFill>
                  <a:schemeClr val="tx1"/>
                </a:solidFill>
                <a:latin typeface="Arial" panose="020B0604020202020204" pitchFamily="34" charset="0"/>
              </a:defRPr>
            </a:lvl4pPr>
            <a:lvl5pPr marL="2105025" indent="-233363" defTabSz="935038">
              <a:defRPr>
                <a:solidFill>
                  <a:schemeClr val="tx1"/>
                </a:solidFill>
                <a:latin typeface="Arial" panose="020B0604020202020204" pitchFamily="34" charset="0"/>
              </a:defRPr>
            </a:lvl5pPr>
            <a:lvl6pPr marL="2562225" indent="-233363" defTabSz="935038" eaLnBrk="0" fontAlgn="base" hangingPunct="0">
              <a:spcBef>
                <a:spcPct val="0"/>
              </a:spcBef>
              <a:spcAft>
                <a:spcPct val="0"/>
              </a:spcAft>
              <a:defRPr>
                <a:solidFill>
                  <a:schemeClr val="tx1"/>
                </a:solidFill>
                <a:latin typeface="Arial" panose="020B0604020202020204" pitchFamily="34" charset="0"/>
              </a:defRPr>
            </a:lvl6pPr>
            <a:lvl7pPr marL="3019425" indent="-233363" defTabSz="935038" eaLnBrk="0" fontAlgn="base" hangingPunct="0">
              <a:spcBef>
                <a:spcPct val="0"/>
              </a:spcBef>
              <a:spcAft>
                <a:spcPct val="0"/>
              </a:spcAft>
              <a:defRPr>
                <a:solidFill>
                  <a:schemeClr val="tx1"/>
                </a:solidFill>
                <a:latin typeface="Arial" panose="020B0604020202020204" pitchFamily="34" charset="0"/>
              </a:defRPr>
            </a:lvl7pPr>
            <a:lvl8pPr marL="3476625" indent="-233363" defTabSz="935038" eaLnBrk="0" fontAlgn="base" hangingPunct="0">
              <a:spcBef>
                <a:spcPct val="0"/>
              </a:spcBef>
              <a:spcAft>
                <a:spcPct val="0"/>
              </a:spcAft>
              <a:defRPr>
                <a:solidFill>
                  <a:schemeClr val="tx1"/>
                </a:solidFill>
                <a:latin typeface="Arial" panose="020B0604020202020204" pitchFamily="34" charset="0"/>
              </a:defRPr>
            </a:lvl8pPr>
            <a:lvl9pPr marL="3933825" indent="-233363" defTabSz="935038"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F3811F1-FAB2-4FAE-B787-F116D95E872D}" type="slidenum">
              <a:rPr lang="en-US" altLang="en-US" sz="1200">
                <a:solidFill>
                  <a:srgbClr val="000000"/>
                </a:solidFill>
              </a:rPr>
              <a:pPr algn="r" eaLnBrk="1" hangingPunct="1"/>
              <a:t>10</a:t>
            </a:fld>
            <a:endParaRPr lang="en-US" altLang="en-US" sz="1200">
              <a:solidFill>
                <a:srgbClr val="000000"/>
              </a:solidFill>
            </a:endParaRPr>
          </a:p>
        </p:txBody>
      </p:sp>
    </p:spTree>
    <p:extLst>
      <p:ext uri="{BB962C8B-B14F-4D97-AF65-F5344CB8AC3E}">
        <p14:creationId xmlns:p14="http://schemas.microsoft.com/office/powerpoint/2010/main" val="3149192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AEECD6-08FB-9349-BD9D-E08FC88CA7AA}" type="datetimeFigureOut">
              <a:rPr lang="en-US" smtClean="0"/>
              <a:pPr/>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2628C-EC10-EE4C-851C-9B64453C2A5D}" type="slidenum">
              <a:rPr lang="en-US" smtClean="0"/>
              <a:pPr/>
              <a:t>‹#›</a:t>
            </a:fld>
            <a:endParaRPr lang="en-US"/>
          </a:p>
        </p:txBody>
      </p:sp>
    </p:spTree>
    <p:extLst>
      <p:ext uri="{BB962C8B-B14F-4D97-AF65-F5344CB8AC3E}">
        <p14:creationId xmlns:p14="http://schemas.microsoft.com/office/powerpoint/2010/main" val="111825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EECD6-08FB-9349-BD9D-E08FC88CA7AA}" type="datetimeFigureOut">
              <a:rPr lang="en-US" smtClean="0"/>
              <a:pPr/>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2628C-EC10-EE4C-851C-9B64453C2A5D}" type="slidenum">
              <a:rPr lang="en-US" smtClean="0"/>
              <a:pPr/>
              <a:t>‹#›</a:t>
            </a:fld>
            <a:endParaRPr lang="en-US"/>
          </a:p>
        </p:txBody>
      </p:sp>
    </p:spTree>
    <p:extLst>
      <p:ext uri="{BB962C8B-B14F-4D97-AF65-F5344CB8AC3E}">
        <p14:creationId xmlns:p14="http://schemas.microsoft.com/office/powerpoint/2010/main" val="12517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EECD6-08FB-9349-BD9D-E08FC88CA7AA}" type="datetimeFigureOut">
              <a:rPr lang="en-US" smtClean="0"/>
              <a:pPr/>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2628C-EC10-EE4C-851C-9B64453C2A5D}" type="slidenum">
              <a:rPr lang="en-US" smtClean="0"/>
              <a:pPr/>
              <a:t>‹#›</a:t>
            </a:fld>
            <a:endParaRPr lang="en-US"/>
          </a:p>
        </p:txBody>
      </p:sp>
    </p:spTree>
    <p:extLst>
      <p:ext uri="{BB962C8B-B14F-4D97-AF65-F5344CB8AC3E}">
        <p14:creationId xmlns:p14="http://schemas.microsoft.com/office/powerpoint/2010/main" val="2486934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pic>
        <p:nvPicPr>
          <p:cNvPr id="3" name="Picture 7" descr="cover s"/>
          <p:cNvPicPr>
            <a:picLocks noChangeAspect="1" noChangeArrowheads="1"/>
          </p:cNvPicPr>
          <p:nvPr userDrawn="1"/>
        </p:nvPicPr>
        <p:blipFill>
          <a:blip r:embed="rId2">
            <a:extLst>
              <a:ext uri="{28A0092B-C50C-407E-A947-70E740481C1C}">
                <a14:useLocalDpi xmlns:a14="http://schemas.microsoft.com/office/drawing/2010/main" val="0"/>
              </a:ext>
            </a:extLst>
          </a:blip>
          <a:srcRect b="5242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HD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650" y="192088"/>
            <a:ext cx="6524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HDcompany"/>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21650" y="192088"/>
            <a:ext cx="6524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8" descr="Slash orange s straighte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19925" y="-744538"/>
            <a:ext cx="1962150" cy="175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1724025" y="463547"/>
            <a:ext cx="5724525" cy="417513"/>
          </a:xfrm>
          <a:prstGeom prst="rect">
            <a:avLst/>
          </a:prstGeom>
          <a:noFill/>
        </p:spPr>
        <p:txBody>
          <a:bodyPr/>
          <a:lstStyle>
            <a:lvl1pPr algn="r">
              <a:defRPr sz="2800" b="1" i="1">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83113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0_Blank">
    <p:spTree>
      <p:nvGrpSpPr>
        <p:cNvPr id="1" name=""/>
        <p:cNvGrpSpPr/>
        <p:nvPr/>
      </p:nvGrpSpPr>
      <p:grpSpPr>
        <a:xfrm>
          <a:off x="0" y="0"/>
          <a:ext cx="0" cy="0"/>
          <a:chOff x="0" y="0"/>
          <a:chExt cx="0" cy="0"/>
        </a:xfrm>
      </p:grpSpPr>
      <p:pic>
        <p:nvPicPr>
          <p:cNvPr id="3" name="Picture 7" descr="cover s"/>
          <p:cNvPicPr>
            <a:picLocks noChangeAspect="1" noChangeArrowheads="1"/>
          </p:cNvPicPr>
          <p:nvPr userDrawn="1"/>
        </p:nvPicPr>
        <p:blipFill>
          <a:blip r:embed="rId2">
            <a:extLst>
              <a:ext uri="{28A0092B-C50C-407E-A947-70E740481C1C}">
                <a14:useLocalDpi xmlns:a14="http://schemas.microsoft.com/office/drawing/2010/main" val="0"/>
              </a:ext>
            </a:extLst>
          </a:blip>
          <a:srcRect b="5242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HD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650" y="192088"/>
            <a:ext cx="6524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HDcompany"/>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21650" y="192088"/>
            <a:ext cx="6524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8" descr="Slash orange s straighte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19925" y="-744538"/>
            <a:ext cx="1962150" cy="175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1724025" y="463547"/>
            <a:ext cx="5724525" cy="417513"/>
          </a:xfrm>
          <a:prstGeom prst="rect">
            <a:avLst/>
          </a:prstGeom>
          <a:noFill/>
        </p:spPr>
        <p:txBody>
          <a:bodyPr/>
          <a:lstStyle>
            <a:lvl1pPr algn="r">
              <a:defRPr sz="2800" b="1" i="1">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10381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1_Blank">
    <p:spTree>
      <p:nvGrpSpPr>
        <p:cNvPr id="1" name=""/>
        <p:cNvGrpSpPr/>
        <p:nvPr/>
      </p:nvGrpSpPr>
      <p:grpSpPr>
        <a:xfrm>
          <a:off x="0" y="0"/>
          <a:ext cx="0" cy="0"/>
          <a:chOff x="0" y="0"/>
          <a:chExt cx="0" cy="0"/>
        </a:xfrm>
      </p:grpSpPr>
      <p:pic>
        <p:nvPicPr>
          <p:cNvPr id="3" name="Picture 7" descr="cover s"/>
          <p:cNvPicPr>
            <a:picLocks noChangeAspect="1" noChangeArrowheads="1"/>
          </p:cNvPicPr>
          <p:nvPr userDrawn="1"/>
        </p:nvPicPr>
        <p:blipFill>
          <a:blip r:embed="rId2">
            <a:extLst>
              <a:ext uri="{28A0092B-C50C-407E-A947-70E740481C1C}">
                <a14:useLocalDpi xmlns:a14="http://schemas.microsoft.com/office/drawing/2010/main" val="0"/>
              </a:ext>
            </a:extLst>
          </a:blip>
          <a:srcRect b="5242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HD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650" y="192088"/>
            <a:ext cx="6524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HDcompany"/>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21650" y="192088"/>
            <a:ext cx="6524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8" descr="Slash orange s straighte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19925" y="-744538"/>
            <a:ext cx="1962150" cy="175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1724025" y="463547"/>
            <a:ext cx="5724525" cy="417513"/>
          </a:xfrm>
          <a:prstGeom prst="rect">
            <a:avLst/>
          </a:prstGeom>
          <a:noFill/>
        </p:spPr>
        <p:txBody>
          <a:bodyPr/>
          <a:lstStyle>
            <a:lvl1pPr algn="r">
              <a:defRPr sz="2800" b="1" i="1">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9250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3_Blank">
    <p:spTree>
      <p:nvGrpSpPr>
        <p:cNvPr id="1" name=""/>
        <p:cNvGrpSpPr/>
        <p:nvPr/>
      </p:nvGrpSpPr>
      <p:grpSpPr>
        <a:xfrm>
          <a:off x="0" y="0"/>
          <a:ext cx="0" cy="0"/>
          <a:chOff x="0" y="0"/>
          <a:chExt cx="0" cy="0"/>
        </a:xfrm>
      </p:grpSpPr>
      <p:pic>
        <p:nvPicPr>
          <p:cNvPr id="3" name="Picture 7" descr="cover s"/>
          <p:cNvPicPr>
            <a:picLocks noChangeAspect="1" noChangeArrowheads="1"/>
          </p:cNvPicPr>
          <p:nvPr userDrawn="1"/>
        </p:nvPicPr>
        <p:blipFill>
          <a:blip r:embed="rId2">
            <a:extLst>
              <a:ext uri="{28A0092B-C50C-407E-A947-70E740481C1C}">
                <a14:useLocalDpi xmlns:a14="http://schemas.microsoft.com/office/drawing/2010/main" val="0"/>
              </a:ext>
            </a:extLst>
          </a:blip>
          <a:srcRect b="5242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HD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1650" y="192088"/>
            <a:ext cx="6524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HDcompany"/>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21650" y="192088"/>
            <a:ext cx="6524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8" descr="Slash orange s straighte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019925" y="-744538"/>
            <a:ext cx="1962150" cy="175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1724025" y="463547"/>
            <a:ext cx="5724525" cy="417513"/>
          </a:xfrm>
          <a:prstGeom prst="rect">
            <a:avLst/>
          </a:prstGeom>
          <a:noFill/>
        </p:spPr>
        <p:txBody>
          <a:bodyPr/>
          <a:lstStyle>
            <a:lvl1pPr algn="r">
              <a:defRPr sz="2800" b="1" i="1">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5386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EECD6-08FB-9349-BD9D-E08FC88CA7AA}" type="datetimeFigureOut">
              <a:rPr lang="en-US" smtClean="0"/>
              <a:pPr/>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2628C-EC10-EE4C-851C-9B64453C2A5D}" type="slidenum">
              <a:rPr lang="en-US" smtClean="0"/>
              <a:pPr/>
              <a:t>‹#›</a:t>
            </a:fld>
            <a:endParaRPr lang="en-US"/>
          </a:p>
        </p:txBody>
      </p:sp>
    </p:spTree>
    <p:extLst>
      <p:ext uri="{BB962C8B-B14F-4D97-AF65-F5344CB8AC3E}">
        <p14:creationId xmlns:p14="http://schemas.microsoft.com/office/powerpoint/2010/main" val="25502861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EECD6-08FB-9349-BD9D-E08FC88CA7AA}" type="datetimeFigureOut">
              <a:rPr lang="en-US" smtClean="0"/>
              <a:pPr/>
              <a:t>11/6/2015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2628C-EC10-EE4C-851C-9B64453C2A5D}" type="slidenum">
              <a:rPr lang="en-US" smtClean="0"/>
              <a:pPr/>
              <a:t>‹#›</a:t>
            </a:fld>
            <a:endParaRPr lang="en-US"/>
          </a:p>
        </p:txBody>
      </p:sp>
    </p:spTree>
    <p:extLst>
      <p:ext uri="{BB962C8B-B14F-4D97-AF65-F5344CB8AC3E}">
        <p14:creationId xmlns:p14="http://schemas.microsoft.com/office/powerpoint/2010/main" val="3711890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AEECD6-08FB-9349-BD9D-E08FC88CA7AA}" type="datetimeFigureOut">
              <a:rPr lang="en-US" smtClean="0"/>
              <a:pPr/>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2628C-EC10-EE4C-851C-9B64453C2A5D}" type="slidenum">
              <a:rPr lang="en-US" smtClean="0"/>
              <a:pPr/>
              <a:t>‹#›</a:t>
            </a:fld>
            <a:endParaRPr lang="en-US"/>
          </a:p>
        </p:txBody>
      </p:sp>
    </p:spTree>
    <p:extLst>
      <p:ext uri="{BB962C8B-B14F-4D97-AF65-F5344CB8AC3E}">
        <p14:creationId xmlns:p14="http://schemas.microsoft.com/office/powerpoint/2010/main" val="302998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AEECD6-08FB-9349-BD9D-E08FC88CA7AA}" type="datetimeFigureOut">
              <a:rPr lang="en-US" smtClean="0"/>
              <a:pPr/>
              <a:t>11/6/2015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82628C-EC10-EE4C-851C-9B64453C2A5D}" type="slidenum">
              <a:rPr lang="en-US" smtClean="0"/>
              <a:pPr/>
              <a:t>‹#›</a:t>
            </a:fld>
            <a:endParaRPr lang="en-US"/>
          </a:p>
        </p:txBody>
      </p:sp>
    </p:spTree>
    <p:extLst>
      <p:ext uri="{BB962C8B-B14F-4D97-AF65-F5344CB8AC3E}">
        <p14:creationId xmlns:p14="http://schemas.microsoft.com/office/powerpoint/2010/main" val="603318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AEECD6-08FB-9349-BD9D-E08FC88CA7AA}" type="datetimeFigureOut">
              <a:rPr lang="en-US" smtClean="0"/>
              <a:pPr/>
              <a:t>11/6/2015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82628C-EC10-EE4C-851C-9B64453C2A5D}" type="slidenum">
              <a:rPr lang="en-US" smtClean="0"/>
              <a:pPr/>
              <a:t>‹#›</a:t>
            </a:fld>
            <a:endParaRPr lang="en-US"/>
          </a:p>
        </p:txBody>
      </p:sp>
    </p:spTree>
    <p:extLst>
      <p:ext uri="{BB962C8B-B14F-4D97-AF65-F5344CB8AC3E}">
        <p14:creationId xmlns:p14="http://schemas.microsoft.com/office/powerpoint/2010/main" val="146782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EECD6-08FB-9349-BD9D-E08FC88CA7AA}" type="datetimeFigureOut">
              <a:rPr lang="en-US" smtClean="0"/>
              <a:pPr/>
              <a:t>11/6/2015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82628C-EC10-EE4C-851C-9B64453C2A5D}" type="slidenum">
              <a:rPr lang="en-US" smtClean="0"/>
              <a:pPr/>
              <a:t>‹#›</a:t>
            </a:fld>
            <a:endParaRPr lang="en-US"/>
          </a:p>
        </p:txBody>
      </p:sp>
    </p:spTree>
    <p:extLst>
      <p:ext uri="{BB962C8B-B14F-4D97-AF65-F5344CB8AC3E}">
        <p14:creationId xmlns:p14="http://schemas.microsoft.com/office/powerpoint/2010/main" val="2510277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EECD6-08FB-9349-BD9D-E08FC88CA7AA}" type="datetimeFigureOut">
              <a:rPr lang="en-US" smtClean="0"/>
              <a:pPr/>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2628C-EC10-EE4C-851C-9B64453C2A5D}" type="slidenum">
              <a:rPr lang="en-US" smtClean="0"/>
              <a:pPr/>
              <a:t>‹#›</a:t>
            </a:fld>
            <a:endParaRPr lang="en-US"/>
          </a:p>
        </p:txBody>
      </p:sp>
    </p:spTree>
    <p:extLst>
      <p:ext uri="{BB962C8B-B14F-4D97-AF65-F5344CB8AC3E}">
        <p14:creationId xmlns:p14="http://schemas.microsoft.com/office/powerpoint/2010/main" val="3970528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7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EECD6-08FB-9349-BD9D-E08FC88CA7AA}" type="datetimeFigureOut">
              <a:rPr lang="en-US" smtClean="0"/>
              <a:pPr/>
              <a:t>11/6/2015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2628C-EC10-EE4C-851C-9B64453C2A5D}" type="slidenum">
              <a:rPr lang="en-US" smtClean="0"/>
              <a:pPr/>
              <a:t>‹#›</a:t>
            </a:fld>
            <a:endParaRPr lang="en-US"/>
          </a:p>
        </p:txBody>
      </p:sp>
    </p:spTree>
    <p:extLst>
      <p:ext uri="{BB962C8B-B14F-4D97-AF65-F5344CB8AC3E}">
        <p14:creationId xmlns:p14="http://schemas.microsoft.com/office/powerpoint/2010/main" val="2794124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EECD6-08FB-9349-BD9D-E08FC88CA7AA}" type="datetimeFigureOut">
              <a:rPr lang="en-US" smtClean="0"/>
              <a:pPr/>
              <a:t>11/6/2015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2628C-EC10-EE4C-851C-9B64453C2A5D}" type="slidenum">
              <a:rPr lang="en-US" smtClean="0"/>
              <a:pPr/>
              <a:t>‹#›</a:t>
            </a:fld>
            <a:endParaRPr lang="en-US"/>
          </a:p>
        </p:txBody>
      </p:sp>
    </p:spTree>
    <p:extLst>
      <p:ext uri="{BB962C8B-B14F-4D97-AF65-F5344CB8AC3E}">
        <p14:creationId xmlns:p14="http://schemas.microsoft.com/office/powerpoint/2010/main" val="338728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2"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Templat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 y="0"/>
            <a:ext cx="9142571" cy="6858000"/>
          </a:xfrm>
          <a:prstGeom prst="rect">
            <a:avLst/>
          </a:prstGeom>
        </p:spPr>
      </p:pic>
      <p:sp>
        <p:nvSpPr>
          <p:cNvPr id="5" name="Title 2"/>
          <p:cNvSpPr txBox="1">
            <a:spLocks/>
          </p:cNvSpPr>
          <p:nvPr/>
        </p:nvSpPr>
        <p:spPr>
          <a:xfrm>
            <a:off x="413403" y="708209"/>
            <a:ext cx="3588775" cy="3226482"/>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500" dirty="0" smtClean="0">
                <a:solidFill>
                  <a:schemeClr val="bg1"/>
                </a:solidFill>
                <a:latin typeface="Candara" panose="020E0502030303020204" pitchFamily="34" charset="0"/>
                <a:cs typeface="Georgia"/>
              </a:rPr>
              <a:t/>
            </a:r>
            <a:br>
              <a:rPr lang="en-US" sz="2500" dirty="0" smtClean="0">
                <a:solidFill>
                  <a:schemeClr val="bg1"/>
                </a:solidFill>
                <a:latin typeface="Candara" panose="020E0502030303020204" pitchFamily="34" charset="0"/>
                <a:cs typeface="Georgia"/>
              </a:rPr>
            </a:br>
            <a:r>
              <a:rPr lang="en-US" sz="2500" dirty="0" smtClean="0">
                <a:solidFill>
                  <a:schemeClr val="bg1"/>
                </a:solidFill>
                <a:latin typeface="Candara" panose="020E0502030303020204" pitchFamily="34" charset="0"/>
                <a:cs typeface="Georgia"/>
              </a:rPr>
              <a:t>Harley-Davidson to India</a:t>
            </a:r>
          </a:p>
          <a:p>
            <a:r>
              <a:rPr lang="en-US" sz="2500" dirty="0" smtClean="0">
                <a:solidFill>
                  <a:schemeClr val="bg1"/>
                </a:solidFill>
                <a:latin typeface="Candara" panose="020E0502030303020204" pitchFamily="34" charset="0"/>
                <a:cs typeface="Georgia"/>
              </a:rPr>
              <a:t>&amp;</a:t>
            </a:r>
          </a:p>
          <a:p>
            <a:r>
              <a:rPr lang="en-US" sz="2500" dirty="0" smtClean="0">
                <a:solidFill>
                  <a:schemeClr val="bg1"/>
                </a:solidFill>
                <a:latin typeface="Candara" panose="020E0502030303020204" pitchFamily="34" charset="0"/>
                <a:cs typeface="Georgia"/>
              </a:rPr>
              <a:t>Royal Enfield to USA</a:t>
            </a:r>
          </a:p>
          <a:p>
            <a:pPr algn="l"/>
            <a:endParaRPr lang="en-US" sz="2500" dirty="0" smtClean="0">
              <a:solidFill>
                <a:schemeClr val="bg1"/>
              </a:solidFill>
              <a:latin typeface="Candara" panose="020E0502030303020204" pitchFamily="34" charset="0"/>
              <a:cs typeface="Georgia"/>
            </a:endParaRPr>
          </a:p>
          <a:p>
            <a:pPr algn="l"/>
            <a:r>
              <a:rPr lang="en-US" sz="1800" i="1" dirty="0" smtClean="0">
                <a:solidFill>
                  <a:schemeClr val="bg1"/>
                </a:solidFill>
                <a:latin typeface="Candara" panose="020E0502030303020204" pitchFamily="34" charset="0"/>
                <a:cs typeface="Georgia"/>
              </a:rPr>
              <a:t>Rod Copes</a:t>
            </a:r>
          </a:p>
          <a:p>
            <a:pPr algn="l"/>
            <a:endParaRPr lang="en-US" sz="1800" i="1" dirty="0" smtClean="0">
              <a:solidFill>
                <a:schemeClr val="bg1"/>
              </a:solidFill>
              <a:latin typeface="Candara" panose="020E0502030303020204" pitchFamily="34" charset="0"/>
              <a:cs typeface="Georgia"/>
            </a:endParaRPr>
          </a:p>
          <a:p>
            <a:pPr algn="l"/>
            <a:r>
              <a:rPr lang="en-US" sz="1800" i="1" dirty="0" smtClean="0">
                <a:solidFill>
                  <a:schemeClr val="bg1"/>
                </a:solidFill>
                <a:latin typeface="Candara" panose="020E0502030303020204" pitchFamily="34" charset="0"/>
                <a:cs typeface="Georgia"/>
              </a:rPr>
              <a:t>November 5, 2015</a:t>
            </a:r>
            <a:endParaRPr lang="en-US" sz="1800" i="1" dirty="0">
              <a:solidFill>
                <a:schemeClr val="bg1"/>
              </a:solidFill>
              <a:latin typeface="Candara" panose="020E0502030303020204" pitchFamily="34" charset="0"/>
              <a:cs typeface="Georgia"/>
            </a:endParaRPr>
          </a:p>
        </p:txBody>
      </p:sp>
      <p:cxnSp>
        <p:nvCxnSpPr>
          <p:cNvPr id="6" name="Straight Connector 5"/>
          <p:cNvCxnSpPr/>
          <p:nvPr/>
        </p:nvCxnSpPr>
        <p:spPr>
          <a:xfrm>
            <a:off x="494461" y="2338789"/>
            <a:ext cx="349045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0806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bkgd map orang"/>
          <p:cNvPicPr>
            <a:picLocks noChangeAspect="1" noChangeArrowheads="1"/>
          </p:cNvPicPr>
          <p:nvPr/>
        </p:nvPicPr>
        <p:blipFill>
          <a:blip r:embed="rId3">
            <a:lum bright="70000" contrast="-32000"/>
            <a:grayscl/>
            <a:extLst>
              <a:ext uri="{28A0092B-C50C-407E-A947-70E740481C1C}">
                <a14:useLocalDpi xmlns:a14="http://schemas.microsoft.com/office/drawing/2010/main" val="0"/>
              </a:ext>
            </a:extLst>
          </a:blip>
          <a:srcRect b="10133"/>
          <a:stretch>
            <a:fillRect/>
          </a:stretch>
        </p:blipFill>
        <p:spPr bwMode="auto">
          <a:xfrm>
            <a:off x="247650" y="-393700"/>
            <a:ext cx="8434388" cy="5916613"/>
          </a:xfrm>
          <a:prstGeom prst="rect">
            <a:avLst/>
          </a:prstGeom>
          <a:noFill/>
          <a:ln>
            <a:noFill/>
          </a:ln>
          <a:effectLst>
            <a:outerShdw dist="35921" dir="2700000" algn="ctr" rotWithShape="0">
              <a:srgbClr val="C0C0C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9"/>
          <p:cNvSpPr>
            <a:spLocks noGrp="1"/>
          </p:cNvSpPr>
          <p:nvPr>
            <p:ph type="title" idx="4294967295"/>
          </p:nvPr>
        </p:nvSpPr>
        <p:spPr bwMode="auto">
          <a:xfrm>
            <a:off x="419100" y="452438"/>
            <a:ext cx="7029450" cy="417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r"/>
            <a:r>
              <a:rPr lang="en-US" altLang="en-US" sz="2600" b="1" i="1" smtClean="0">
                <a:latin typeface="Tahoma" panose="020B0604030504040204" pitchFamily="34" charset="0"/>
                <a:cs typeface="Tahoma" panose="020B0604030504040204" pitchFamily="34" charset="0"/>
              </a:rPr>
              <a:t>GEOGRAPHIC EXPANSION</a:t>
            </a:r>
          </a:p>
        </p:txBody>
      </p:sp>
      <p:pic>
        <p:nvPicPr>
          <p:cNvPr id="39940" name="Picture 28" descr="Slash orange s straigh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744538"/>
            <a:ext cx="1962150" cy="175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5"/>
          <p:cNvSpPr txBox="1">
            <a:spLocks noChangeArrowheads="1"/>
          </p:cNvSpPr>
          <p:nvPr/>
        </p:nvSpPr>
        <p:spPr bwMode="auto">
          <a:xfrm>
            <a:off x="530225" y="1573213"/>
            <a:ext cx="798195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smtClean="0"/>
              <a:t>Challenges in 2008-9:</a:t>
            </a:r>
            <a:endParaRPr lang="en-US" altLang="en-US" sz="3200" b="1" dirty="0"/>
          </a:p>
          <a:p>
            <a:pPr eaLnBrk="1" hangingPunct="1">
              <a:buFontTx/>
              <a:buChar char="•"/>
            </a:pPr>
            <a:r>
              <a:rPr lang="en-US" altLang="en-US" sz="2400" b="1" dirty="0"/>
              <a:t>  </a:t>
            </a:r>
            <a:r>
              <a:rPr lang="en-US" altLang="en-US" sz="2400" b="1" dirty="0" smtClean="0"/>
              <a:t>Great Recession – 45% decline in US market</a:t>
            </a:r>
          </a:p>
          <a:p>
            <a:pPr eaLnBrk="1" hangingPunct="1">
              <a:buFontTx/>
              <a:buChar char="•"/>
            </a:pPr>
            <a:r>
              <a:rPr lang="en-US" altLang="en-US" sz="2400" b="1" dirty="0"/>
              <a:t> </a:t>
            </a:r>
            <a:r>
              <a:rPr lang="en-US" altLang="en-US" sz="2400" b="1" dirty="0" smtClean="0"/>
              <a:t> Milwaukee-centric </a:t>
            </a:r>
            <a:r>
              <a:rPr lang="en-US" altLang="en-US" sz="2400" b="1" dirty="0"/>
              <a:t>organization</a:t>
            </a:r>
          </a:p>
          <a:p>
            <a:pPr>
              <a:buFontTx/>
              <a:buChar char="•"/>
            </a:pPr>
            <a:r>
              <a:rPr lang="en-US" altLang="en-US" sz="2400" b="1" dirty="0"/>
              <a:t>  Investing </a:t>
            </a:r>
            <a:r>
              <a:rPr lang="en-US" altLang="en-US" sz="2400" b="1" dirty="0" smtClean="0"/>
              <a:t>in International Opportunities </a:t>
            </a:r>
          </a:p>
          <a:p>
            <a:pPr>
              <a:buFontTx/>
              <a:buChar char="•"/>
            </a:pPr>
            <a:r>
              <a:rPr lang="en-US" altLang="en-US" sz="2400" b="1" dirty="0"/>
              <a:t> </a:t>
            </a:r>
            <a:r>
              <a:rPr lang="en-US" altLang="en-US" sz="2400" b="1" dirty="0" smtClean="0"/>
              <a:t> Harley-Davidson </a:t>
            </a:r>
            <a:r>
              <a:rPr lang="en-US" altLang="en-US" sz="2400" b="1" dirty="0"/>
              <a:t>brand </a:t>
            </a:r>
          </a:p>
          <a:p>
            <a:pPr lvl="1" eaLnBrk="1" hangingPunct="1">
              <a:buFont typeface="Wingdings" panose="05000000000000000000" pitchFamily="2" charset="2"/>
              <a:buChar char="Ø"/>
            </a:pPr>
            <a:r>
              <a:rPr lang="en-US" altLang="en-US" sz="2400" b="1" dirty="0"/>
              <a:t>  central control vs. local interpretation</a:t>
            </a:r>
          </a:p>
          <a:p>
            <a:pPr lvl="1" eaLnBrk="1" hangingPunct="1">
              <a:buFont typeface="Wingdings" panose="05000000000000000000" pitchFamily="2" charset="2"/>
              <a:buChar char="Ø"/>
            </a:pPr>
            <a:r>
              <a:rPr lang="en-US" altLang="en-US" sz="2400" b="1" dirty="0"/>
              <a:t>  new market </a:t>
            </a:r>
            <a:r>
              <a:rPr lang="en-US" altLang="en-US" sz="2400" b="1" dirty="0" smtClean="0"/>
              <a:t>entry</a:t>
            </a:r>
          </a:p>
          <a:p>
            <a:pPr eaLnBrk="1" hangingPunct="1"/>
            <a:endParaRPr lang="en-US" altLang="en-US" sz="2400" dirty="0"/>
          </a:p>
        </p:txBody>
      </p:sp>
    </p:spTree>
    <p:extLst>
      <p:ext uri="{BB962C8B-B14F-4D97-AF65-F5344CB8AC3E}">
        <p14:creationId xmlns:p14="http://schemas.microsoft.com/office/powerpoint/2010/main" val="3825630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Template-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37" y="-105280"/>
            <a:ext cx="9184441" cy="6902256"/>
          </a:xfrm>
          <a:prstGeom prst="rect">
            <a:avLst/>
          </a:prstGeom>
        </p:spPr>
      </p:pic>
      <p:sp>
        <p:nvSpPr>
          <p:cNvPr id="8" name="TextBox 7"/>
          <p:cNvSpPr txBox="1"/>
          <p:nvPr/>
        </p:nvSpPr>
        <p:spPr>
          <a:xfrm>
            <a:off x="1041503" y="458503"/>
            <a:ext cx="7466847" cy="430887"/>
          </a:xfrm>
          <a:prstGeom prst="rect">
            <a:avLst/>
          </a:prstGeom>
          <a:noFill/>
        </p:spPr>
        <p:txBody>
          <a:bodyPr wrap="square" rtlCol="0">
            <a:spAutoFit/>
          </a:bodyPr>
          <a:lstStyle/>
          <a:p>
            <a:r>
              <a:rPr lang="en-US" sz="2200" dirty="0" smtClean="0">
                <a:solidFill>
                  <a:srgbClr val="DA291C"/>
                </a:solidFill>
                <a:latin typeface="Candara" panose="020E0502030303020204" pitchFamily="34" charset="0"/>
                <a:cs typeface="Georgia"/>
              </a:rPr>
              <a:t>Royal Enfield:  Oldest Motorcycle Company</a:t>
            </a:r>
            <a:endParaRPr lang="en-US" sz="2200" dirty="0">
              <a:solidFill>
                <a:srgbClr val="DA291C"/>
              </a:solidFill>
              <a:latin typeface="Candara" panose="020E0502030303020204" pitchFamily="34" charset="0"/>
              <a:cs typeface="Georgia"/>
            </a:endParaRPr>
          </a:p>
        </p:txBody>
      </p:sp>
      <p:cxnSp>
        <p:nvCxnSpPr>
          <p:cNvPr id="9" name="Straight Connector 8"/>
          <p:cNvCxnSpPr/>
          <p:nvPr/>
        </p:nvCxnSpPr>
        <p:spPr>
          <a:xfrm>
            <a:off x="1041503" y="902844"/>
            <a:ext cx="7020560"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52469" y="1010150"/>
            <a:ext cx="7109422" cy="830997"/>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endParaRPr lang="en-US" sz="1600" dirty="0">
              <a:latin typeface="Candara" panose="020E0502030303020204" pitchFamily="34" charset="0"/>
            </a:endParaRPr>
          </a:p>
          <a:p>
            <a:pPr marL="742950" lvl="1" indent="-285750">
              <a:lnSpc>
                <a:spcPct val="150000"/>
              </a:lnSpc>
            </a:pPr>
            <a:endParaRPr lang="en-US" sz="1600" dirty="0">
              <a:latin typeface="Candara" panose="020E0502030303020204" pitchFamily="34" charset="0"/>
            </a:endParaRPr>
          </a:p>
        </p:txBody>
      </p:sp>
      <p:pic>
        <p:nvPicPr>
          <p:cNvPr id="2" name="Picture 1"/>
          <p:cNvPicPr>
            <a:picLocks noChangeAspect="1"/>
          </p:cNvPicPr>
          <p:nvPr/>
        </p:nvPicPr>
        <p:blipFill>
          <a:blip r:embed="rId3"/>
          <a:stretch>
            <a:fillRect/>
          </a:stretch>
        </p:blipFill>
        <p:spPr>
          <a:xfrm>
            <a:off x="1586918" y="1042777"/>
            <a:ext cx="6094042" cy="4606141"/>
          </a:xfrm>
          <a:prstGeom prst="rect">
            <a:avLst/>
          </a:prstGeom>
        </p:spPr>
      </p:pic>
    </p:spTree>
    <p:extLst>
      <p:ext uri="{BB962C8B-B14F-4D97-AF65-F5344CB8AC3E}">
        <p14:creationId xmlns:p14="http://schemas.microsoft.com/office/powerpoint/2010/main" val="3115542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Template-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41" y="-180694"/>
            <a:ext cx="9184441" cy="6902256"/>
          </a:xfrm>
          <a:prstGeom prst="rect">
            <a:avLst/>
          </a:prstGeom>
        </p:spPr>
      </p:pic>
      <p:sp>
        <p:nvSpPr>
          <p:cNvPr id="8" name="TextBox 7"/>
          <p:cNvSpPr txBox="1"/>
          <p:nvPr/>
        </p:nvSpPr>
        <p:spPr>
          <a:xfrm>
            <a:off x="1041503" y="458503"/>
            <a:ext cx="7466847" cy="430887"/>
          </a:xfrm>
          <a:prstGeom prst="rect">
            <a:avLst/>
          </a:prstGeom>
          <a:noFill/>
        </p:spPr>
        <p:txBody>
          <a:bodyPr wrap="square" rtlCol="0">
            <a:spAutoFit/>
          </a:bodyPr>
          <a:lstStyle/>
          <a:p>
            <a:r>
              <a:rPr lang="en-US" sz="2200" dirty="0" smtClean="0">
                <a:solidFill>
                  <a:srgbClr val="DA291C"/>
                </a:solidFill>
                <a:latin typeface="Candara" panose="020E0502030303020204" pitchFamily="34" charset="0"/>
                <a:cs typeface="Georgia"/>
              </a:rPr>
              <a:t>Growth Plans</a:t>
            </a:r>
            <a:endParaRPr lang="en-US" sz="2200" dirty="0">
              <a:solidFill>
                <a:srgbClr val="DA291C"/>
              </a:solidFill>
              <a:latin typeface="Candara" panose="020E0502030303020204" pitchFamily="34" charset="0"/>
              <a:cs typeface="Georgia"/>
            </a:endParaRPr>
          </a:p>
        </p:txBody>
      </p:sp>
      <p:cxnSp>
        <p:nvCxnSpPr>
          <p:cNvPr id="9" name="Straight Connector 8"/>
          <p:cNvCxnSpPr/>
          <p:nvPr/>
        </p:nvCxnSpPr>
        <p:spPr>
          <a:xfrm>
            <a:off x="1041503" y="902844"/>
            <a:ext cx="7020560"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graphicFrame>
        <p:nvGraphicFramePr>
          <p:cNvPr id="7" name="Chart 6"/>
          <p:cNvGraphicFramePr/>
          <p:nvPr>
            <p:extLst>
              <p:ext uri="{D42A27DB-BD31-4B8C-83A1-F6EECF244321}">
                <p14:modId xmlns:p14="http://schemas.microsoft.com/office/powerpoint/2010/main" val="2638486992"/>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2132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Template-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37" y="-105280"/>
            <a:ext cx="9184441" cy="6902256"/>
          </a:xfrm>
          <a:prstGeom prst="rect">
            <a:avLst/>
          </a:prstGeom>
        </p:spPr>
      </p:pic>
      <p:sp>
        <p:nvSpPr>
          <p:cNvPr id="8" name="TextBox 7"/>
          <p:cNvSpPr txBox="1"/>
          <p:nvPr/>
        </p:nvSpPr>
        <p:spPr>
          <a:xfrm>
            <a:off x="1041503" y="458503"/>
            <a:ext cx="7466847" cy="430887"/>
          </a:xfrm>
          <a:prstGeom prst="rect">
            <a:avLst/>
          </a:prstGeom>
          <a:noFill/>
        </p:spPr>
        <p:txBody>
          <a:bodyPr wrap="square" rtlCol="0">
            <a:spAutoFit/>
          </a:bodyPr>
          <a:lstStyle/>
          <a:p>
            <a:r>
              <a:rPr lang="en-US" sz="2200" dirty="0" smtClean="0">
                <a:solidFill>
                  <a:srgbClr val="DA291C"/>
                </a:solidFill>
                <a:latin typeface="Candara" panose="020E0502030303020204" pitchFamily="34" charset="0"/>
                <a:cs typeface="Georgia"/>
              </a:rPr>
              <a:t>North America Strategy</a:t>
            </a:r>
            <a:endParaRPr lang="en-US" sz="2200" dirty="0">
              <a:solidFill>
                <a:srgbClr val="DA291C"/>
              </a:solidFill>
              <a:latin typeface="Candara" panose="020E0502030303020204" pitchFamily="34" charset="0"/>
              <a:cs typeface="Georgia"/>
            </a:endParaRPr>
          </a:p>
        </p:txBody>
      </p:sp>
      <p:cxnSp>
        <p:nvCxnSpPr>
          <p:cNvPr id="9" name="Straight Connector 8"/>
          <p:cNvCxnSpPr/>
          <p:nvPr/>
        </p:nvCxnSpPr>
        <p:spPr>
          <a:xfrm>
            <a:off x="1041503" y="902844"/>
            <a:ext cx="7020560"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52469" y="1010150"/>
            <a:ext cx="7109422" cy="830997"/>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endParaRPr lang="en-US" sz="1600" dirty="0">
              <a:latin typeface="Candara" panose="020E0502030303020204" pitchFamily="34" charset="0"/>
            </a:endParaRPr>
          </a:p>
          <a:p>
            <a:pPr marL="742950" lvl="1" indent="-285750">
              <a:lnSpc>
                <a:spcPct val="150000"/>
              </a:lnSpc>
            </a:pPr>
            <a:endParaRPr lang="en-US" sz="1600" dirty="0">
              <a:latin typeface="Candara" panose="020E0502030303020204" pitchFamily="34" charset="0"/>
            </a:endParaRPr>
          </a:p>
        </p:txBody>
      </p:sp>
      <p:sp>
        <p:nvSpPr>
          <p:cNvPr id="6" name="TextBox 5"/>
          <p:cNvSpPr txBox="1"/>
          <p:nvPr/>
        </p:nvSpPr>
        <p:spPr>
          <a:xfrm>
            <a:off x="1041503" y="1205716"/>
            <a:ext cx="6942385" cy="3323987"/>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ndara" panose="020E0502030303020204" pitchFamily="34" charset="0"/>
              </a:rPr>
              <a:t>Take control of US and Canada markets</a:t>
            </a:r>
          </a:p>
          <a:p>
            <a:pPr marL="285750" indent="-285750">
              <a:buFont typeface="Arial" panose="020B0604020202020204" pitchFamily="34" charset="0"/>
              <a:buChar char="•"/>
            </a:pPr>
            <a:endParaRPr lang="en-US" dirty="0" smtClean="0">
              <a:latin typeface="Candara" panose="020E0502030303020204" pitchFamily="34" charset="0"/>
            </a:endParaRPr>
          </a:p>
          <a:p>
            <a:pPr marL="285750" indent="-285750">
              <a:buFont typeface="Arial" panose="020B0604020202020204" pitchFamily="34" charset="0"/>
              <a:buChar char="•"/>
            </a:pPr>
            <a:r>
              <a:rPr lang="en-US" dirty="0" smtClean="0">
                <a:latin typeface="Candara" panose="020E0502030303020204" pitchFamily="34" charset="0"/>
              </a:rPr>
              <a:t>Establish US-based wholly-owned subsidiary company</a:t>
            </a:r>
          </a:p>
          <a:p>
            <a:pPr marL="742950" lvl="1" indent="-285750">
              <a:buFont typeface="Arial" panose="020B0604020202020204" pitchFamily="34" charset="0"/>
              <a:buChar char="•"/>
            </a:pPr>
            <a:r>
              <a:rPr lang="en-US" sz="1600" dirty="0" smtClean="0">
                <a:latin typeface="Candara" panose="020E0502030303020204" pitchFamily="34" charset="0"/>
              </a:rPr>
              <a:t>Sales, Marketing, Distribution, etc.</a:t>
            </a:r>
          </a:p>
          <a:p>
            <a:pPr marL="742950" lvl="1" indent="-285750">
              <a:buFont typeface="Arial" panose="020B0604020202020204" pitchFamily="34" charset="0"/>
              <a:buChar char="•"/>
            </a:pPr>
            <a:endParaRPr lang="en-US" sz="1600" dirty="0" smtClean="0">
              <a:latin typeface="Candara" panose="020E0502030303020204" pitchFamily="34" charset="0"/>
            </a:endParaRPr>
          </a:p>
          <a:p>
            <a:pPr marL="285750" indent="-285750">
              <a:buFont typeface="Arial" panose="020B0604020202020204" pitchFamily="34" charset="0"/>
              <a:buChar char="•"/>
            </a:pPr>
            <a:r>
              <a:rPr lang="en-US" dirty="0" smtClean="0">
                <a:latin typeface="Candara" panose="020E0502030303020204" pitchFamily="34" charset="0"/>
              </a:rPr>
              <a:t>High impact Brand Awareness campaign</a:t>
            </a:r>
          </a:p>
          <a:p>
            <a:pPr marL="285750" indent="-285750">
              <a:buFont typeface="Arial" panose="020B0604020202020204" pitchFamily="34" charset="0"/>
              <a:buChar char="•"/>
            </a:pPr>
            <a:endParaRPr lang="en-US" dirty="0" smtClean="0">
              <a:latin typeface="Candara" panose="020E0502030303020204" pitchFamily="34" charset="0"/>
            </a:endParaRPr>
          </a:p>
          <a:p>
            <a:pPr marL="285750" indent="-285750">
              <a:buFont typeface="Arial" panose="020B0604020202020204" pitchFamily="34" charset="0"/>
              <a:buChar char="•"/>
            </a:pPr>
            <a:r>
              <a:rPr lang="en-US" dirty="0" smtClean="0">
                <a:latin typeface="Candara" panose="020E0502030303020204" pitchFamily="34" charset="0"/>
              </a:rPr>
              <a:t>Develop </a:t>
            </a:r>
            <a:r>
              <a:rPr lang="en-US" dirty="0">
                <a:latin typeface="Candara" panose="020E0502030303020204" pitchFamily="34" charset="0"/>
              </a:rPr>
              <a:t>g</a:t>
            </a:r>
            <a:r>
              <a:rPr lang="en-US" dirty="0" smtClean="0">
                <a:latin typeface="Candara" panose="020E0502030303020204" pitchFamily="34" charset="0"/>
              </a:rPr>
              <a:t>eographic expansive, multi-layered Dealer network</a:t>
            </a:r>
          </a:p>
          <a:p>
            <a:pPr marL="285750" indent="-285750">
              <a:buFont typeface="Arial" panose="020B0604020202020204" pitchFamily="34" charset="0"/>
              <a:buChar char="•"/>
            </a:pPr>
            <a:endParaRPr lang="en-US" dirty="0" smtClean="0">
              <a:latin typeface="Candara" panose="020E0502030303020204" pitchFamily="34" charset="0"/>
            </a:endParaRPr>
          </a:p>
          <a:p>
            <a:pPr marL="285750" indent="-285750">
              <a:buFont typeface="Arial" panose="020B0604020202020204" pitchFamily="34" charset="0"/>
              <a:buChar char="•"/>
            </a:pPr>
            <a:r>
              <a:rPr lang="en-US" dirty="0" smtClean="0">
                <a:latin typeface="Candara" panose="020E0502030303020204" pitchFamily="34" charset="0"/>
              </a:rPr>
              <a:t>Innovative approach – not traditional </a:t>
            </a:r>
            <a:r>
              <a:rPr lang="en-US" dirty="0" err="1" smtClean="0">
                <a:latin typeface="Candara" panose="020E0502030303020204" pitchFamily="34" charset="0"/>
              </a:rPr>
              <a:t>Powersports</a:t>
            </a:r>
            <a:r>
              <a:rPr lang="en-US" dirty="0" smtClean="0">
                <a:latin typeface="Candara" panose="020E0502030303020204" pitchFamily="34" charset="0"/>
              </a:rPr>
              <a:t> model</a:t>
            </a:r>
          </a:p>
          <a:p>
            <a:pPr marL="742950" lvl="1" indent="-285750">
              <a:buFont typeface="Arial" panose="020B0604020202020204" pitchFamily="34" charset="0"/>
              <a:buChar char="•"/>
            </a:pPr>
            <a:endParaRPr lang="en-US" sz="1600" dirty="0" smtClean="0">
              <a:latin typeface="Candara" panose="020E0502030303020204" pitchFamily="34" charset="0"/>
            </a:endParaRPr>
          </a:p>
          <a:p>
            <a:pPr marL="285750" indent="-285750">
              <a:buFont typeface="Arial" panose="020B0604020202020204" pitchFamily="34" charset="0"/>
              <a:buChar char="•"/>
            </a:pPr>
            <a:r>
              <a:rPr lang="en-US" dirty="0" smtClean="0">
                <a:latin typeface="Candara" panose="020E0502030303020204" pitchFamily="34" charset="0"/>
              </a:rPr>
              <a:t>Grow Sales!</a:t>
            </a:r>
          </a:p>
        </p:txBody>
      </p:sp>
    </p:spTree>
    <p:extLst>
      <p:ext uri="{BB962C8B-B14F-4D97-AF65-F5344CB8AC3E}">
        <p14:creationId xmlns:p14="http://schemas.microsoft.com/office/powerpoint/2010/main" val="40142082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Template-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37" y="-105280"/>
            <a:ext cx="9184441" cy="6902256"/>
          </a:xfrm>
          <a:prstGeom prst="rect">
            <a:avLst/>
          </a:prstGeom>
        </p:spPr>
      </p:pic>
      <p:sp>
        <p:nvSpPr>
          <p:cNvPr id="8" name="TextBox 7"/>
          <p:cNvSpPr txBox="1"/>
          <p:nvPr/>
        </p:nvSpPr>
        <p:spPr>
          <a:xfrm>
            <a:off x="1041503" y="458503"/>
            <a:ext cx="7466847" cy="430887"/>
          </a:xfrm>
          <a:prstGeom prst="rect">
            <a:avLst/>
          </a:prstGeom>
          <a:noFill/>
        </p:spPr>
        <p:txBody>
          <a:bodyPr wrap="square" rtlCol="0">
            <a:spAutoFit/>
          </a:bodyPr>
          <a:lstStyle/>
          <a:p>
            <a:r>
              <a:rPr lang="en-US" sz="2200" dirty="0" smtClean="0">
                <a:solidFill>
                  <a:srgbClr val="DA291C"/>
                </a:solidFill>
                <a:latin typeface="Candara" panose="020E0502030303020204" pitchFamily="34" charset="0"/>
                <a:cs typeface="Georgia"/>
              </a:rPr>
              <a:t>Motorcycles:</a:t>
            </a:r>
            <a:endParaRPr lang="en-US" sz="2200" dirty="0">
              <a:solidFill>
                <a:srgbClr val="DA291C"/>
              </a:solidFill>
              <a:latin typeface="Candara" panose="020E0502030303020204" pitchFamily="34" charset="0"/>
              <a:cs typeface="Georgia"/>
            </a:endParaRPr>
          </a:p>
        </p:txBody>
      </p:sp>
      <p:cxnSp>
        <p:nvCxnSpPr>
          <p:cNvPr id="9" name="Straight Connector 8"/>
          <p:cNvCxnSpPr/>
          <p:nvPr/>
        </p:nvCxnSpPr>
        <p:spPr>
          <a:xfrm>
            <a:off x="1041503" y="902844"/>
            <a:ext cx="7020560"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52469" y="1010150"/>
            <a:ext cx="7109422" cy="830997"/>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endParaRPr lang="en-US" sz="1600" dirty="0">
              <a:latin typeface="Candara" panose="020E0502030303020204" pitchFamily="34" charset="0"/>
            </a:endParaRPr>
          </a:p>
          <a:p>
            <a:pPr marL="742950" lvl="1" indent="-285750">
              <a:lnSpc>
                <a:spcPct val="150000"/>
              </a:lnSpc>
            </a:pPr>
            <a:endParaRPr lang="en-US" sz="1600" dirty="0">
              <a:latin typeface="Candara" panose="020E0502030303020204" pitchFamily="34" charset="0"/>
            </a:endParaRPr>
          </a:p>
        </p:txBody>
      </p:sp>
      <p:sp>
        <p:nvSpPr>
          <p:cNvPr id="6" name="TextBox 5"/>
          <p:cNvSpPr txBox="1"/>
          <p:nvPr/>
        </p:nvSpPr>
        <p:spPr>
          <a:xfrm>
            <a:off x="1041503" y="1205716"/>
            <a:ext cx="6942385" cy="464871"/>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US" dirty="0" smtClean="0">
              <a:latin typeface="Candara" panose="020E0502030303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499" t="1615" r="25102" b="9244"/>
          <a:stretch/>
        </p:blipFill>
        <p:spPr>
          <a:xfrm>
            <a:off x="1099267" y="1462662"/>
            <a:ext cx="2598089" cy="1989922"/>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5113" t="23334" r="8877" b="7263"/>
          <a:stretch/>
        </p:blipFill>
        <p:spPr>
          <a:xfrm>
            <a:off x="4307180" y="2036713"/>
            <a:ext cx="3639313" cy="2316449"/>
          </a:xfrm>
          <a:prstGeom prst="rect">
            <a:avLst/>
          </a:prstGeom>
        </p:spPr>
      </p:pic>
      <p:pic>
        <p:nvPicPr>
          <p:cNvPr id="12" name="Picture 2" descr="http://royalenfield.com/usa/images/data/motorcycles/slider1/continentalGT_right-side_red_600x463_motorcyc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0575" y="3636563"/>
            <a:ext cx="2861208" cy="220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54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Template-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37" y="-180695"/>
            <a:ext cx="9184441" cy="6902256"/>
          </a:xfrm>
          <a:prstGeom prst="rect">
            <a:avLst/>
          </a:prstGeom>
        </p:spPr>
      </p:pic>
      <p:sp>
        <p:nvSpPr>
          <p:cNvPr id="8" name="TextBox 7"/>
          <p:cNvSpPr txBox="1"/>
          <p:nvPr/>
        </p:nvSpPr>
        <p:spPr>
          <a:xfrm>
            <a:off x="1041503" y="458503"/>
            <a:ext cx="7466847" cy="430887"/>
          </a:xfrm>
          <a:prstGeom prst="rect">
            <a:avLst/>
          </a:prstGeom>
          <a:noFill/>
        </p:spPr>
        <p:txBody>
          <a:bodyPr wrap="square" rtlCol="0">
            <a:spAutoFit/>
          </a:bodyPr>
          <a:lstStyle/>
          <a:p>
            <a:r>
              <a:rPr lang="en-US" sz="2200" dirty="0" smtClean="0">
                <a:solidFill>
                  <a:srgbClr val="DA291C"/>
                </a:solidFill>
                <a:latin typeface="Candara" panose="020E0502030303020204" pitchFamily="34" charset="0"/>
                <a:cs typeface="Georgia"/>
              </a:rPr>
              <a:t>Similarities:</a:t>
            </a:r>
            <a:endParaRPr lang="en-US" sz="2200" dirty="0">
              <a:solidFill>
                <a:srgbClr val="DA291C"/>
              </a:solidFill>
              <a:latin typeface="Candara" panose="020E0502030303020204" pitchFamily="34" charset="0"/>
              <a:cs typeface="Georgia"/>
            </a:endParaRPr>
          </a:p>
        </p:txBody>
      </p:sp>
      <p:cxnSp>
        <p:nvCxnSpPr>
          <p:cNvPr id="9" name="Straight Connector 8"/>
          <p:cNvCxnSpPr/>
          <p:nvPr/>
        </p:nvCxnSpPr>
        <p:spPr>
          <a:xfrm>
            <a:off x="1041503" y="902844"/>
            <a:ext cx="7020560"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52469" y="1771066"/>
            <a:ext cx="7109422" cy="830997"/>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endParaRPr lang="en-US" sz="1600" dirty="0">
              <a:latin typeface="Candara" panose="020E0502030303020204" pitchFamily="34" charset="0"/>
            </a:endParaRPr>
          </a:p>
          <a:p>
            <a:pPr marL="742950" lvl="1" indent="-285750">
              <a:lnSpc>
                <a:spcPct val="150000"/>
              </a:lnSpc>
            </a:pPr>
            <a:endParaRPr lang="en-US" sz="1600" dirty="0">
              <a:latin typeface="Candara" panose="020E0502030303020204" pitchFamily="34" charset="0"/>
            </a:endParaRPr>
          </a:p>
        </p:txBody>
      </p:sp>
      <p:sp>
        <p:nvSpPr>
          <p:cNvPr id="6" name="TextBox 5"/>
          <p:cNvSpPr txBox="1"/>
          <p:nvPr/>
        </p:nvSpPr>
        <p:spPr>
          <a:xfrm>
            <a:off x="3426484" y="1957228"/>
            <a:ext cx="4859677" cy="3416320"/>
          </a:xfrm>
          <a:prstGeom prst="rect">
            <a:avLst/>
          </a:prstGeom>
          <a:noFill/>
        </p:spPr>
        <p:txBody>
          <a:bodyPr wrap="square" numCol="2" rtlCol="0">
            <a:spAutoFit/>
          </a:bodyPr>
          <a:lstStyle/>
          <a:p>
            <a:pPr marL="285750" indent="-285750">
              <a:lnSpc>
                <a:spcPct val="150000"/>
              </a:lnSpc>
              <a:buFont typeface="Arial" panose="020B0604020202020204" pitchFamily="34" charset="0"/>
              <a:buChar char="•"/>
            </a:pPr>
            <a:endParaRPr lang="en-US" dirty="0" smtClean="0">
              <a:latin typeface="Candara" panose="020E0502030303020204" pitchFamily="34" charset="0"/>
            </a:endParaRPr>
          </a:p>
          <a:p>
            <a:pPr marL="285750" indent="-285750">
              <a:lnSpc>
                <a:spcPct val="150000"/>
              </a:lnSpc>
              <a:buFont typeface="Arial" panose="020B0604020202020204" pitchFamily="34" charset="0"/>
              <a:buChar char="•"/>
            </a:pPr>
            <a:endParaRPr lang="en-US" dirty="0">
              <a:latin typeface="Candara" panose="020E0502030303020204" pitchFamily="34" charset="0"/>
            </a:endParaRPr>
          </a:p>
          <a:p>
            <a:pPr marL="285750" indent="-285750">
              <a:lnSpc>
                <a:spcPct val="150000"/>
              </a:lnSpc>
              <a:buFont typeface="Arial" panose="020B0604020202020204" pitchFamily="34" charset="0"/>
              <a:buChar char="•"/>
            </a:pPr>
            <a:endParaRPr lang="en-US" dirty="0" smtClean="0">
              <a:latin typeface="Candara" panose="020E0502030303020204" pitchFamily="34" charset="0"/>
            </a:endParaRPr>
          </a:p>
          <a:p>
            <a:pPr marL="285750" indent="-285750">
              <a:lnSpc>
                <a:spcPct val="150000"/>
              </a:lnSpc>
              <a:buFont typeface="Arial" panose="020B0604020202020204" pitchFamily="34" charset="0"/>
              <a:buChar char="•"/>
            </a:pPr>
            <a:r>
              <a:rPr lang="en-US" dirty="0" smtClean="0">
                <a:latin typeface="Candara" panose="020E0502030303020204" pitchFamily="34" charset="0"/>
              </a:rPr>
              <a:t>Rich histories</a:t>
            </a:r>
          </a:p>
          <a:p>
            <a:pPr marL="285750" indent="-285750">
              <a:lnSpc>
                <a:spcPct val="150000"/>
              </a:lnSpc>
              <a:buFont typeface="Arial" panose="020B0604020202020204" pitchFamily="34" charset="0"/>
              <a:buChar char="•"/>
            </a:pPr>
            <a:r>
              <a:rPr lang="en-US" dirty="0" smtClean="0">
                <a:latin typeface="Candara" panose="020E0502030303020204" pitchFamily="34" charset="0"/>
              </a:rPr>
              <a:t>Iconic brands</a:t>
            </a:r>
          </a:p>
          <a:p>
            <a:pPr marL="285750" indent="-285750">
              <a:lnSpc>
                <a:spcPct val="150000"/>
              </a:lnSpc>
              <a:buFont typeface="Arial" panose="020B0604020202020204" pitchFamily="34" charset="0"/>
              <a:buChar char="•"/>
            </a:pPr>
            <a:r>
              <a:rPr lang="en-US" dirty="0" smtClean="0">
                <a:latin typeface="Candara" panose="020E0502030303020204" pitchFamily="34" charset="0"/>
              </a:rPr>
              <a:t>Premium positioning</a:t>
            </a:r>
          </a:p>
          <a:p>
            <a:pPr marL="285750" indent="-285750">
              <a:lnSpc>
                <a:spcPct val="150000"/>
              </a:lnSpc>
              <a:buFont typeface="Arial" panose="020B0604020202020204" pitchFamily="34" charset="0"/>
              <a:buChar char="•"/>
            </a:pPr>
            <a:r>
              <a:rPr lang="en-US" dirty="0" smtClean="0">
                <a:latin typeface="Candara" panose="020E0502030303020204" pitchFamily="34" charset="0"/>
              </a:rPr>
              <a:t>Modern Classic MC’s </a:t>
            </a:r>
          </a:p>
          <a:p>
            <a:pPr marL="285750" indent="-285750">
              <a:lnSpc>
                <a:spcPct val="150000"/>
              </a:lnSpc>
              <a:buFont typeface="Arial" panose="020B0604020202020204" pitchFamily="34" charset="0"/>
              <a:buChar char="•"/>
            </a:pPr>
            <a:r>
              <a:rPr lang="en-US" dirty="0" smtClean="0">
                <a:latin typeface="Candara" panose="020E0502030303020204" pitchFamily="34" charset="0"/>
              </a:rPr>
              <a:t>Lifestyle brands</a:t>
            </a:r>
          </a:p>
          <a:p>
            <a:pPr algn="ctr">
              <a:lnSpc>
                <a:spcPct val="150000"/>
              </a:lnSpc>
            </a:pPr>
            <a:endParaRPr lang="en-US" u="sng" dirty="0" smtClean="0">
              <a:latin typeface="Candara" panose="020E0502030303020204" pitchFamily="34" charset="0"/>
            </a:endParaRPr>
          </a:p>
          <a:p>
            <a:pPr algn="ctr">
              <a:lnSpc>
                <a:spcPct val="150000"/>
              </a:lnSpc>
            </a:pPr>
            <a:endParaRPr lang="en-US" dirty="0" smtClean="0">
              <a:latin typeface="Candara" panose="020E0502030303020204" pitchFamily="34" charset="0"/>
            </a:endParaRPr>
          </a:p>
        </p:txBody>
      </p:sp>
      <p:grpSp>
        <p:nvGrpSpPr>
          <p:cNvPr id="7" name="Group 2"/>
          <p:cNvGrpSpPr>
            <a:grpSpLocks/>
          </p:cNvGrpSpPr>
          <p:nvPr/>
        </p:nvGrpSpPr>
        <p:grpSpPr bwMode="auto">
          <a:xfrm>
            <a:off x="5589250" y="1534871"/>
            <a:ext cx="1801042" cy="1469109"/>
            <a:chOff x="1568" y="912"/>
            <a:chExt cx="2694" cy="2198"/>
          </a:xfrm>
        </p:grpSpPr>
        <p:sp>
          <p:nvSpPr>
            <p:cNvPr id="11" name="Rectangle 3"/>
            <p:cNvSpPr>
              <a:spLocks noChangeArrowheads="1"/>
            </p:cNvSpPr>
            <p:nvPr/>
          </p:nvSpPr>
          <p:spPr bwMode="auto">
            <a:xfrm>
              <a:off x="1883" y="1737"/>
              <a:ext cx="2067" cy="52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pic>
          <p:nvPicPr>
            <p:cNvPr id="12" name="Picture 4" descr="HDcompan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8" y="912"/>
              <a:ext cx="2694" cy="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857" y="1599651"/>
            <a:ext cx="1423805" cy="1348033"/>
          </a:xfrm>
          <a:prstGeom prst="rect">
            <a:avLst/>
          </a:prstGeom>
        </p:spPr>
      </p:pic>
    </p:spTree>
    <p:extLst>
      <p:ext uri="{BB962C8B-B14F-4D97-AF65-F5344CB8AC3E}">
        <p14:creationId xmlns:p14="http://schemas.microsoft.com/office/powerpoint/2010/main" val="3058567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Template-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37" y="-105280"/>
            <a:ext cx="9184441" cy="6902256"/>
          </a:xfrm>
          <a:prstGeom prst="rect">
            <a:avLst/>
          </a:prstGeom>
        </p:spPr>
      </p:pic>
      <p:sp>
        <p:nvSpPr>
          <p:cNvPr id="8" name="TextBox 7"/>
          <p:cNvSpPr txBox="1"/>
          <p:nvPr/>
        </p:nvSpPr>
        <p:spPr>
          <a:xfrm>
            <a:off x="1041503" y="458503"/>
            <a:ext cx="7466847" cy="430887"/>
          </a:xfrm>
          <a:prstGeom prst="rect">
            <a:avLst/>
          </a:prstGeom>
          <a:noFill/>
        </p:spPr>
        <p:txBody>
          <a:bodyPr wrap="square" rtlCol="0">
            <a:spAutoFit/>
          </a:bodyPr>
          <a:lstStyle/>
          <a:p>
            <a:r>
              <a:rPr lang="en-US" sz="2200" dirty="0" smtClean="0">
                <a:solidFill>
                  <a:srgbClr val="DA291C"/>
                </a:solidFill>
                <a:latin typeface="Candara" panose="020E0502030303020204" pitchFamily="34" charset="0"/>
                <a:cs typeface="Georgia"/>
              </a:rPr>
              <a:t>Differences:</a:t>
            </a:r>
            <a:endParaRPr lang="en-US" sz="2200" dirty="0">
              <a:solidFill>
                <a:srgbClr val="DA291C"/>
              </a:solidFill>
              <a:latin typeface="Candara" panose="020E0502030303020204" pitchFamily="34" charset="0"/>
              <a:cs typeface="Georgia"/>
            </a:endParaRPr>
          </a:p>
        </p:txBody>
      </p:sp>
      <p:cxnSp>
        <p:nvCxnSpPr>
          <p:cNvPr id="9" name="Straight Connector 8"/>
          <p:cNvCxnSpPr/>
          <p:nvPr/>
        </p:nvCxnSpPr>
        <p:spPr>
          <a:xfrm>
            <a:off x="1041503" y="902844"/>
            <a:ext cx="7020560"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52469" y="1010150"/>
            <a:ext cx="7109422" cy="830997"/>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endParaRPr lang="en-US" sz="1600" dirty="0">
              <a:latin typeface="Candara" panose="020E0502030303020204" pitchFamily="34" charset="0"/>
            </a:endParaRPr>
          </a:p>
          <a:p>
            <a:pPr marL="742950" lvl="1" indent="-285750">
              <a:lnSpc>
                <a:spcPct val="150000"/>
              </a:lnSpc>
            </a:pPr>
            <a:endParaRPr lang="en-US" sz="1600" dirty="0">
              <a:latin typeface="Candara" panose="020E0502030303020204" pitchFamily="34" charset="0"/>
            </a:endParaRPr>
          </a:p>
        </p:txBody>
      </p:sp>
      <p:sp>
        <p:nvSpPr>
          <p:cNvPr id="6" name="TextBox 5"/>
          <p:cNvSpPr txBox="1"/>
          <p:nvPr/>
        </p:nvSpPr>
        <p:spPr>
          <a:xfrm>
            <a:off x="1041503" y="1171733"/>
            <a:ext cx="6942385" cy="4247317"/>
          </a:xfrm>
          <a:prstGeom prst="rect">
            <a:avLst/>
          </a:prstGeom>
          <a:noFill/>
        </p:spPr>
        <p:txBody>
          <a:bodyPr wrap="square" numCol="2" rtlCol="0">
            <a:spAutoFit/>
          </a:bodyPr>
          <a:lstStyle/>
          <a:p>
            <a:pPr algn="ctr">
              <a:lnSpc>
                <a:spcPct val="150000"/>
              </a:lnSpc>
            </a:pPr>
            <a:endParaRPr lang="en-US" u="sng" dirty="0" smtClean="0">
              <a:solidFill>
                <a:schemeClr val="accent6">
                  <a:lumMod val="75000"/>
                </a:schemeClr>
              </a:solidFill>
              <a:latin typeface="Candara" panose="020E0502030303020204" pitchFamily="34" charset="0"/>
            </a:endParaRPr>
          </a:p>
          <a:p>
            <a:pPr algn="ctr">
              <a:lnSpc>
                <a:spcPct val="150000"/>
              </a:lnSpc>
            </a:pPr>
            <a:endParaRPr lang="en-US" u="sng" dirty="0" smtClean="0">
              <a:solidFill>
                <a:schemeClr val="accent6">
                  <a:lumMod val="75000"/>
                </a:schemeClr>
              </a:solidFill>
              <a:latin typeface="Candara" panose="020E0502030303020204" pitchFamily="34" charset="0"/>
            </a:endParaRPr>
          </a:p>
          <a:p>
            <a:pPr marL="285750" indent="-285750">
              <a:lnSpc>
                <a:spcPct val="150000"/>
              </a:lnSpc>
              <a:buFont typeface="Arial" panose="020B0604020202020204" pitchFamily="34" charset="0"/>
              <a:buChar char="•"/>
            </a:pPr>
            <a:r>
              <a:rPr lang="en-US" dirty="0" smtClean="0">
                <a:latin typeface="Candara" panose="020E0502030303020204" pitchFamily="34" charset="0"/>
              </a:rPr>
              <a:t>Heavy-weight MC’s</a:t>
            </a:r>
          </a:p>
          <a:p>
            <a:pPr marL="285750" indent="-285750">
              <a:lnSpc>
                <a:spcPct val="150000"/>
              </a:lnSpc>
              <a:buFont typeface="Arial" panose="020B0604020202020204" pitchFamily="34" charset="0"/>
              <a:buChar char="•"/>
            </a:pPr>
            <a:r>
              <a:rPr lang="en-US" dirty="0" smtClean="0">
                <a:latin typeface="Candara" panose="020E0502030303020204" pitchFamily="34" charset="0"/>
              </a:rPr>
              <a:t>75% domestic</a:t>
            </a:r>
          </a:p>
          <a:p>
            <a:pPr marL="285750" indent="-285750">
              <a:lnSpc>
                <a:spcPct val="150000"/>
              </a:lnSpc>
              <a:buFont typeface="Arial" panose="020B0604020202020204" pitchFamily="34" charset="0"/>
              <a:buChar char="•"/>
            </a:pPr>
            <a:r>
              <a:rPr lang="en-US" dirty="0" smtClean="0">
                <a:latin typeface="Candara" panose="020E0502030303020204" pitchFamily="34" charset="0"/>
              </a:rPr>
              <a:t>$6 billion sales</a:t>
            </a:r>
            <a:endParaRPr lang="en-US" dirty="0">
              <a:latin typeface="Candara" panose="020E0502030303020204" pitchFamily="34" charset="0"/>
            </a:endParaRPr>
          </a:p>
          <a:p>
            <a:pPr marL="285750" indent="-285750">
              <a:lnSpc>
                <a:spcPct val="150000"/>
              </a:lnSpc>
              <a:buFont typeface="Arial" panose="020B0604020202020204" pitchFamily="34" charset="0"/>
              <a:buChar char="•"/>
            </a:pPr>
            <a:r>
              <a:rPr lang="en-US" dirty="0" smtClean="0">
                <a:latin typeface="Candara" panose="020E0502030303020204" pitchFamily="34" charset="0"/>
              </a:rPr>
              <a:t>$10,000 - $35,000</a:t>
            </a:r>
          </a:p>
          <a:p>
            <a:pPr marL="285750" indent="-285750">
              <a:lnSpc>
                <a:spcPct val="150000"/>
              </a:lnSpc>
              <a:buFont typeface="Arial" panose="020B0604020202020204" pitchFamily="34" charset="0"/>
              <a:buChar char="•"/>
            </a:pPr>
            <a:r>
              <a:rPr lang="en-US" dirty="0" smtClean="0">
                <a:latin typeface="Candara" panose="020E0502030303020204" pitchFamily="34" charset="0"/>
              </a:rPr>
              <a:t>30+ models</a:t>
            </a:r>
            <a:endParaRPr lang="en-US" dirty="0">
              <a:latin typeface="Candara" panose="020E0502030303020204" pitchFamily="34" charset="0"/>
            </a:endParaRPr>
          </a:p>
          <a:p>
            <a:pPr marL="285750" indent="-285750">
              <a:lnSpc>
                <a:spcPct val="150000"/>
              </a:lnSpc>
              <a:buFont typeface="Arial" panose="020B0604020202020204" pitchFamily="34" charset="0"/>
              <a:buChar char="•"/>
            </a:pPr>
            <a:r>
              <a:rPr lang="en-US" dirty="0" smtClean="0">
                <a:latin typeface="Candara" panose="020E0502030303020204" pitchFamily="34" charset="0"/>
              </a:rPr>
              <a:t>Broad lifestyle offerings</a:t>
            </a:r>
          </a:p>
          <a:p>
            <a:pPr marL="285750" indent="-285750">
              <a:lnSpc>
                <a:spcPct val="150000"/>
              </a:lnSpc>
              <a:buFont typeface="Arial" panose="020B0604020202020204" pitchFamily="34" charset="0"/>
              <a:buChar char="•"/>
            </a:pPr>
            <a:r>
              <a:rPr lang="en-US" dirty="0" smtClean="0">
                <a:latin typeface="Candara" panose="020E0502030303020204" pitchFamily="34" charset="0"/>
              </a:rPr>
              <a:t>Ave age = 45+</a:t>
            </a:r>
          </a:p>
          <a:p>
            <a:pPr marL="285750" indent="-285750">
              <a:lnSpc>
                <a:spcPct val="150000"/>
              </a:lnSpc>
              <a:buFont typeface="Arial" panose="020B0604020202020204" pitchFamily="34" charset="0"/>
              <a:buChar char="•"/>
            </a:pPr>
            <a:endParaRPr lang="en-US" dirty="0" smtClean="0">
              <a:latin typeface="Candara" panose="020E0502030303020204" pitchFamily="34" charset="0"/>
            </a:endParaRPr>
          </a:p>
          <a:p>
            <a:pPr algn="ctr">
              <a:lnSpc>
                <a:spcPct val="150000"/>
              </a:lnSpc>
            </a:pPr>
            <a:endParaRPr lang="en-US" u="sng" dirty="0" smtClean="0">
              <a:latin typeface="Candara" panose="020E0502030303020204" pitchFamily="34" charset="0"/>
            </a:endParaRPr>
          </a:p>
          <a:p>
            <a:pPr algn="ctr">
              <a:lnSpc>
                <a:spcPct val="150000"/>
              </a:lnSpc>
            </a:pPr>
            <a:endParaRPr lang="en-US" u="sng" dirty="0" smtClean="0">
              <a:latin typeface="Candara" panose="020E0502030303020204" pitchFamily="34" charset="0"/>
            </a:endParaRPr>
          </a:p>
          <a:p>
            <a:pPr marL="285750" indent="-285750">
              <a:lnSpc>
                <a:spcPct val="150000"/>
              </a:lnSpc>
              <a:buFont typeface="Arial" panose="020B0604020202020204" pitchFamily="34" charset="0"/>
              <a:buChar char="•"/>
            </a:pPr>
            <a:r>
              <a:rPr lang="en-US" dirty="0" smtClean="0">
                <a:latin typeface="Candara" panose="020E0502030303020204" pitchFamily="34" charset="0"/>
              </a:rPr>
              <a:t>Middle-weight MC’s</a:t>
            </a:r>
          </a:p>
          <a:p>
            <a:pPr marL="285750" indent="-285750">
              <a:lnSpc>
                <a:spcPct val="150000"/>
              </a:lnSpc>
              <a:buFont typeface="Arial" panose="020B0604020202020204" pitchFamily="34" charset="0"/>
              <a:buChar char="•"/>
            </a:pPr>
            <a:r>
              <a:rPr lang="en-US" dirty="0" smtClean="0">
                <a:latin typeface="Candara" panose="020E0502030303020204" pitchFamily="34" charset="0"/>
              </a:rPr>
              <a:t>98% domestic</a:t>
            </a:r>
          </a:p>
          <a:p>
            <a:pPr marL="285750" indent="-285750">
              <a:lnSpc>
                <a:spcPct val="150000"/>
              </a:lnSpc>
              <a:buFont typeface="Arial" panose="020B0604020202020204" pitchFamily="34" charset="0"/>
              <a:buChar char="•"/>
            </a:pPr>
            <a:r>
              <a:rPr lang="en-US" dirty="0" smtClean="0">
                <a:latin typeface="Candara" panose="020E0502030303020204" pitchFamily="34" charset="0"/>
              </a:rPr>
              <a:t>$500 million sales</a:t>
            </a:r>
          </a:p>
          <a:p>
            <a:pPr marL="285750" indent="-285750">
              <a:lnSpc>
                <a:spcPct val="150000"/>
              </a:lnSpc>
              <a:buFont typeface="Arial" panose="020B0604020202020204" pitchFamily="34" charset="0"/>
              <a:buChar char="•"/>
            </a:pPr>
            <a:r>
              <a:rPr lang="en-US" dirty="0" smtClean="0">
                <a:latin typeface="Candara" panose="020E0502030303020204" pitchFamily="34" charset="0"/>
              </a:rPr>
              <a:t>$5,000 - $6,000</a:t>
            </a:r>
            <a:endParaRPr lang="en-US" dirty="0">
              <a:latin typeface="Candara" panose="020E0502030303020204" pitchFamily="34" charset="0"/>
            </a:endParaRPr>
          </a:p>
          <a:p>
            <a:pPr marL="285750" indent="-285750">
              <a:lnSpc>
                <a:spcPct val="150000"/>
              </a:lnSpc>
              <a:buFont typeface="Arial" panose="020B0604020202020204" pitchFamily="34" charset="0"/>
              <a:buChar char="•"/>
            </a:pPr>
            <a:r>
              <a:rPr lang="en-US" dirty="0" smtClean="0">
                <a:latin typeface="Candara" panose="020E0502030303020204" pitchFamily="34" charset="0"/>
              </a:rPr>
              <a:t>5 models</a:t>
            </a:r>
          </a:p>
          <a:p>
            <a:pPr marL="285750" indent="-285750">
              <a:lnSpc>
                <a:spcPct val="150000"/>
              </a:lnSpc>
              <a:buFont typeface="Arial" panose="020B0604020202020204" pitchFamily="34" charset="0"/>
              <a:buChar char="•"/>
            </a:pPr>
            <a:r>
              <a:rPr lang="en-US" dirty="0" smtClean="0">
                <a:latin typeface="Candara" panose="020E0502030303020204" pitchFamily="34" charset="0"/>
              </a:rPr>
              <a:t>Limited lifestyle offerings</a:t>
            </a:r>
          </a:p>
          <a:p>
            <a:pPr marL="285750" indent="-285750">
              <a:lnSpc>
                <a:spcPct val="150000"/>
              </a:lnSpc>
              <a:buFont typeface="Arial" panose="020B0604020202020204" pitchFamily="34" charset="0"/>
              <a:buChar char="•"/>
            </a:pPr>
            <a:r>
              <a:rPr lang="en-US" dirty="0" smtClean="0">
                <a:latin typeface="Candara" panose="020E0502030303020204" pitchFamily="34" charset="0"/>
              </a:rPr>
              <a:t>Ave age = 28</a:t>
            </a:r>
          </a:p>
        </p:txBody>
      </p:sp>
      <p:grpSp>
        <p:nvGrpSpPr>
          <p:cNvPr id="7" name="Group 2"/>
          <p:cNvGrpSpPr>
            <a:grpSpLocks/>
          </p:cNvGrpSpPr>
          <p:nvPr/>
        </p:nvGrpSpPr>
        <p:grpSpPr bwMode="auto">
          <a:xfrm>
            <a:off x="1753825" y="1163960"/>
            <a:ext cx="978236" cy="797947"/>
            <a:chOff x="1568" y="912"/>
            <a:chExt cx="2694" cy="2198"/>
          </a:xfrm>
        </p:grpSpPr>
        <p:sp>
          <p:nvSpPr>
            <p:cNvPr id="11" name="Rectangle 3"/>
            <p:cNvSpPr>
              <a:spLocks noChangeArrowheads="1"/>
            </p:cNvSpPr>
            <p:nvPr/>
          </p:nvSpPr>
          <p:spPr bwMode="auto">
            <a:xfrm>
              <a:off x="1883" y="1737"/>
              <a:ext cx="2067" cy="52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pic>
          <p:nvPicPr>
            <p:cNvPr id="12" name="Picture 4" descr="HDcompan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8" y="912"/>
              <a:ext cx="2694" cy="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9840" y="1171733"/>
            <a:ext cx="773340" cy="732184"/>
          </a:xfrm>
          <a:prstGeom prst="rect">
            <a:avLst/>
          </a:prstGeom>
        </p:spPr>
      </p:pic>
    </p:spTree>
    <p:extLst>
      <p:ext uri="{BB962C8B-B14F-4D97-AF65-F5344CB8AC3E}">
        <p14:creationId xmlns:p14="http://schemas.microsoft.com/office/powerpoint/2010/main" val="3536986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Template-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80"/>
            <a:ext cx="9184441" cy="6902256"/>
          </a:xfrm>
          <a:prstGeom prst="rect">
            <a:avLst/>
          </a:prstGeom>
        </p:spPr>
      </p:pic>
      <p:sp>
        <p:nvSpPr>
          <p:cNvPr id="8" name="TextBox 7"/>
          <p:cNvSpPr txBox="1"/>
          <p:nvPr/>
        </p:nvSpPr>
        <p:spPr>
          <a:xfrm>
            <a:off x="1041503" y="458503"/>
            <a:ext cx="7466847" cy="430887"/>
          </a:xfrm>
          <a:prstGeom prst="rect">
            <a:avLst/>
          </a:prstGeom>
          <a:noFill/>
        </p:spPr>
        <p:txBody>
          <a:bodyPr wrap="square" rtlCol="0">
            <a:spAutoFit/>
          </a:bodyPr>
          <a:lstStyle/>
          <a:p>
            <a:r>
              <a:rPr lang="en-US" sz="2200" dirty="0" smtClean="0">
                <a:solidFill>
                  <a:srgbClr val="DA291C"/>
                </a:solidFill>
                <a:latin typeface="Candara" panose="020E0502030303020204" pitchFamily="34" charset="0"/>
                <a:cs typeface="Georgia"/>
              </a:rPr>
              <a:t>Challenges:</a:t>
            </a:r>
            <a:endParaRPr lang="en-US" sz="2200" dirty="0">
              <a:solidFill>
                <a:srgbClr val="DA291C"/>
              </a:solidFill>
              <a:latin typeface="Candara" panose="020E0502030303020204" pitchFamily="34" charset="0"/>
              <a:cs typeface="Georgia"/>
            </a:endParaRPr>
          </a:p>
        </p:txBody>
      </p:sp>
      <p:cxnSp>
        <p:nvCxnSpPr>
          <p:cNvPr id="9" name="Straight Connector 8"/>
          <p:cNvCxnSpPr/>
          <p:nvPr/>
        </p:nvCxnSpPr>
        <p:spPr>
          <a:xfrm>
            <a:off x="1041503" y="902844"/>
            <a:ext cx="7020560"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52469" y="1010150"/>
            <a:ext cx="7109422" cy="830997"/>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endParaRPr lang="en-US" sz="1600" dirty="0">
              <a:latin typeface="Candara" panose="020E0502030303020204" pitchFamily="34" charset="0"/>
            </a:endParaRPr>
          </a:p>
          <a:p>
            <a:pPr marL="742950" lvl="1" indent="-285750">
              <a:lnSpc>
                <a:spcPct val="150000"/>
              </a:lnSpc>
            </a:pPr>
            <a:endParaRPr lang="en-US" sz="1600" dirty="0">
              <a:latin typeface="Candara" panose="020E0502030303020204" pitchFamily="34" charset="0"/>
            </a:endParaRPr>
          </a:p>
        </p:txBody>
      </p:sp>
      <p:sp>
        <p:nvSpPr>
          <p:cNvPr id="7" name="TextBox 6"/>
          <p:cNvSpPr txBox="1"/>
          <p:nvPr/>
        </p:nvSpPr>
        <p:spPr>
          <a:xfrm>
            <a:off x="1041503" y="1176521"/>
            <a:ext cx="6942385" cy="25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smtClean="0">
                <a:latin typeface="Candara" panose="020E0502030303020204" pitchFamily="34" charset="0"/>
              </a:rPr>
              <a:t>Governments – trade and non-trade barriers</a:t>
            </a:r>
          </a:p>
          <a:p>
            <a:pPr marL="285750" indent="-285750">
              <a:lnSpc>
                <a:spcPct val="150000"/>
              </a:lnSpc>
              <a:buFont typeface="Arial" panose="020B0604020202020204" pitchFamily="34" charset="0"/>
              <a:buChar char="•"/>
            </a:pPr>
            <a:r>
              <a:rPr lang="en-US" dirty="0" smtClean="0">
                <a:latin typeface="Candara" panose="020E0502030303020204" pitchFamily="34" charset="0"/>
              </a:rPr>
              <a:t>Company structure - culture and norms</a:t>
            </a:r>
          </a:p>
          <a:p>
            <a:pPr marL="285750" indent="-285750">
              <a:lnSpc>
                <a:spcPct val="150000"/>
              </a:lnSpc>
              <a:buFont typeface="Arial" panose="020B0604020202020204" pitchFamily="34" charset="0"/>
              <a:buChar char="•"/>
            </a:pPr>
            <a:r>
              <a:rPr lang="en-US" dirty="0" smtClean="0">
                <a:latin typeface="Candara" panose="020E0502030303020204" pitchFamily="34" charset="0"/>
              </a:rPr>
              <a:t>Country Business Culture</a:t>
            </a:r>
          </a:p>
          <a:p>
            <a:pPr marL="285750" indent="-285750">
              <a:lnSpc>
                <a:spcPct val="150000"/>
              </a:lnSpc>
              <a:buFont typeface="Arial" panose="020B0604020202020204" pitchFamily="34" charset="0"/>
              <a:buChar char="•"/>
            </a:pPr>
            <a:r>
              <a:rPr lang="en-US" dirty="0" smtClean="0">
                <a:latin typeface="Candara" panose="020E0502030303020204" pitchFamily="34" charset="0"/>
              </a:rPr>
              <a:t>Brand positioning</a:t>
            </a:r>
          </a:p>
          <a:p>
            <a:pPr marL="285750" indent="-285750">
              <a:lnSpc>
                <a:spcPct val="150000"/>
              </a:lnSpc>
              <a:buFont typeface="Arial" panose="020B0604020202020204" pitchFamily="34" charset="0"/>
              <a:buChar char="•"/>
            </a:pPr>
            <a:r>
              <a:rPr lang="en-US" dirty="0" smtClean="0">
                <a:latin typeface="Candara" panose="020E0502030303020204" pitchFamily="34" charset="0"/>
              </a:rPr>
              <a:t>Motorcycle market</a:t>
            </a:r>
          </a:p>
          <a:p>
            <a:pPr marL="285750" indent="-285750">
              <a:lnSpc>
                <a:spcPct val="150000"/>
              </a:lnSpc>
              <a:buFont typeface="Arial" panose="020B0604020202020204" pitchFamily="34" charset="0"/>
              <a:buChar char="•"/>
            </a:pPr>
            <a:endParaRPr lang="en-US" dirty="0" smtClean="0">
              <a:latin typeface="Candara" panose="020E0502030303020204" pitchFamily="34" charset="0"/>
            </a:endParaRPr>
          </a:p>
        </p:txBody>
      </p:sp>
    </p:spTree>
    <p:extLst>
      <p:ext uri="{BB962C8B-B14F-4D97-AF65-F5344CB8AC3E}">
        <p14:creationId xmlns:p14="http://schemas.microsoft.com/office/powerpoint/2010/main" val="4075264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Template-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80"/>
            <a:ext cx="9184441" cy="6902256"/>
          </a:xfrm>
          <a:prstGeom prst="rect">
            <a:avLst/>
          </a:prstGeom>
        </p:spPr>
      </p:pic>
      <p:sp>
        <p:nvSpPr>
          <p:cNvPr id="8" name="TextBox 7"/>
          <p:cNvSpPr txBox="1"/>
          <p:nvPr/>
        </p:nvSpPr>
        <p:spPr>
          <a:xfrm>
            <a:off x="1041503" y="458503"/>
            <a:ext cx="7466847" cy="430887"/>
          </a:xfrm>
          <a:prstGeom prst="rect">
            <a:avLst/>
          </a:prstGeom>
          <a:noFill/>
        </p:spPr>
        <p:txBody>
          <a:bodyPr wrap="square" rtlCol="0">
            <a:spAutoFit/>
          </a:bodyPr>
          <a:lstStyle/>
          <a:p>
            <a:r>
              <a:rPr lang="en-US" sz="2200" dirty="0" smtClean="0">
                <a:solidFill>
                  <a:srgbClr val="DA291C"/>
                </a:solidFill>
                <a:latin typeface="Candara" panose="020E0502030303020204" pitchFamily="34" charset="0"/>
                <a:cs typeface="Georgia"/>
              </a:rPr>
              <a:t>Governments:</a:t>
            </a:r>
            <a:endParaRPr lang="en-US" sz="2200" dirty="0">
              <a:solidFill>
                <a:srgbClr val="DA291C"/>
              </a:solidFill>
              <a:latin typeface="Candara" panose="020E0502030303020204" pitchFamily="34" charset="0"/>
              <a:cs typeface="Georgia"/>
            </a:endParaRPr>
          </a:p>
        </p:txBody>
      </p:sp>
      <p:cxnSp>
        <p:nvCxnSpPr>
          <p:cNvPr id="9" name="Straight Connector 8"/>
          <p:cNvCxnSpPr/>
          <p:nvPr/>
        </p:nvCxnSpPr>
        <p:spPr>
          <a:xfrm>
            <a:off x="1041503" y="902844"/>
            <a:ext cx="7020560"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52469" y="1010150"/>
            <a:ext cx="7109422" cy="830997"/>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endParaRPr lang="en-US" sz="1600" dirty="0">
              <a:latin typeface="Candara" panose="020E0502030303020204" pitchFamily="34" charset="0"/>
            </a:endParaRPr>
          </a:p>
          <a:p>
            <a:pPr marL="742950" lvl="1" indent="-285750">
              <a:lnSpc>
                <a:spcPct val="150000"/>
              </a:lnSpc>
            </a:pPr>
            <a:endParaRPr lang="en-US" sz="1600" dirty="0">
              <a:latin typeface="Candara" panose="020E0502030303020204" pitchFamily="34" charset="0"/>
            </a:endParaRPr>
          </a:p>
        </p:txBody>
      </p:sp>
      <p:sp>
        <p:nvSpPr>
          <p:cNvPr id="17" name="TextBox 16"/>
          <p:cNvSpPr txBox="1"/>
          <p:nvPr/>
        </p:nvSpPr>
        <p:spPr>
          <a:xfrm>
            <a:off x="1041503" y="2464754"/>
            <a:ext cx="6942385" cy="4247317"/>
          </a:xfrm>
          <a:prstGeom prst="rect">
            <a:avLst/>
          </a:prstGeom>
          <a:noFill/>
        </p:spPr>
        <p:txBody>
          <a:bodyPr wrap="square" numCol="2" rtlCol="0">
            <a:spAutoFit/>
          </a:bodyPr>
          <a:lstStyle/>
          <a:p>
            <a:pPr marL="285750" indent="-285750">
              <a:lnSpc>
                <a:spcPct val="150000"/>
              </a:lnSpc>
              <a:buFont typeface="Arial" panose="020B0604020202020204" pitchFamily="34" charset="0"/>
              <a:buChar char="•"/>
            </a:pPr>
            <a:r>
              <a:rPr lang="en-US" dirty="0" smtClean="0">
                <a:latin typeface="Candara" panose="020E0502030303020204" pitchFamily="34" charset="0"/>
              </a:rPr>
              <a:t>No duties</a:t>
            </a:r>
          </a:p>
          <a:p>
            <a:pPr marL="285750" indent="-285750">
              <a:lnSpc>
                <a:spcPct val="150000"/>
              </a:lnSpc>
              <a:buFont typeface="Arial" panose="020B0604020202020204" pitchFamily="34" charset="0"/>
              <a:buChar char="•"/>
            </a:pPr>
            <a:r>
              <a:rPr lang="en-US" dirty="0" smtClean="0">
                <a:latin typeface="Candara" panose="020E0502030303020204" pitchFamily="34" charset="0"/>
              </a:rPr>
              <a:t>No CKD required</a:t>
            </a:r>
          </a:p>
          <a:p>
            <a:pPr marL="285750" indent="-285750">
              <a:lnSpc>
                <a:spcPct val="150000"/>
              </a:lnSpc>
              <a:buFont typeface="Arial" panose="020B0604020202020204" pitchFamily="34" charset="0"/>
              <a:buChar char="•"/>
            </a:pPr>
            <a:r>
              <a:rPr lang="en-US" dirty="0" smtClean="0">
                <a:latin typeface="Candara" panose="020E0502030303020204" pitchFamily="34" charset="0"/>
              </a:rPr>
              <a:t>Emissions requirements</a:t>
            </a:r>
          </a:p>
          <a:p>
            <a:pPr marL="285750" indent="-285750">
              <a:lnSpc>
                <a:spcPct val="150000"/>
              </a:lnSpc>
              <a:buFont typeface="Arial" panose="020B0604020202020204" pitchFamily="34" charset="0"/>
              <a:buChar char="•"/>
            </a:pPr>
            <a:endParaRPr lang="en-US" dirty="0">
              <a:latin typeface="Candara" panose="020E0502030303020204" pitchFamily="34" charset="0"/>
            </a:endParaRPr>
          </a:p>
          <a:p>
            <a:pPr marL="285750" indent="-285750">
              <a:lnSpc>
                <a:spcPct val="150000"/>
              </a:lnSpc>
              <a:buFont typeface="Arial" panose="020B0604020202020204" pitchFamily="34" charset="0"/>
              <a:buChar char="•"/>
            </a:pPr>
            <a:endParaRPr lang="en-US" dirty="0" smtClean="0">
              <a:latin typeface="Candara" panose="020E0502030303020204" pitchFamily="34" charset="0"/>
            </a:endParaRPr>
          </a:p>
          <a:p>
            <a:pPr marL="285750" indent="-285750">
              <a:lnSpc>
                <a:spcPct val="150000"/>
              </a:lnSpc>
              <a:buFont typeface="Arial" panose="020B0604020202020204" pitchFamily="34" charset="0"/>
              <a:buChar char="•"/>
            </a:pPr>
            <a:endParaRPr lang="en-US" dirty="0">
              <a:latin typeface="Candara" panose="020E0502030303020204" pitchFamily="34" charset="0"/>
            </a:endParaRPr>
          </a:p>
          <a:p>
            <a:pPr marL="285750" indent="-285750">
              <a:lnSpc>
                <a:spcPct val="150000"/>
              </a:lnSpc>
              <a:buFont typeface="Arial" panose="020B0604020202020204" pitchFamily="34" charset="0"/>
              <a:buChar char="•"/>
            </a:pPr>
            <a:endParaRPr lang="en-US" dirty="0" smtClean="0">
              <a:latin typeface="Candara" panose="020E0502030303020204" pitchFamily="34" charset="0"/>
            </a:endParaRPr>
          </a:p>
          <a:p>
            <a:pPr marL="285750" indent="-285750">
              <a:lnSpc>
                <a:spcPct val="150000"/>
              </a:lnSpc>
              <a:buFont typeface="Arial" panose="020B0604020202020204" pitchFamily="34" charset="0"/>
              <a:buChar char="•"/>
            </a:pPr>
            <a:endParaRPr lang="en-US" dirty="0" smtClean="0">
              <a:latin typeface="Candara" panose="020E0502030303020204" pitchFamily="34" charset="0"/>
            </a:endParaRPr>
          </a:p>
          <a:p>
            <a:pPr marL="285750" indent="-285750">
              <a:lnSpc>
                <a:spcPct val="150000"/>
              </a:lnSpc>
              <a:buFont typeface="Arial" panose="020B0604020202020204" pitchFamily="34" charset="0"/>
              <a:buChar char="•"/>
            </a:pPr>
            <a:endParaRPr lang="en-US" dirty="0" smtClean="0">
              <a:latin typeface="Candara" panose="020E0502030303020204" pitchFamily="34" charset="0"/>
            </a:endParaRPr>
          </a:p>
          <a:p>
            <a:pPr algn="ctr">
              <a:lnSpc>
                <a:spcPct val="150000"/>
              </a:lnSpc>
            </a:pPr>
            <a:endParaRPr lang="en-US" u="sng" dirty="0" smtClean="0">
              <a:latin typeface="Candara" panose="020E0502030303020204" pitchFamily="34" charset="0"/>
            </a:endParaRPr>
          </a:p>
          <a:p>
            <a:pPr marL="285750" indent="-285750">
              <a:lnSpc>
                <a:spcPct val="150000"/>
              </a:lnSpc>
              <a:buFont typeface="Arial" panose="020B0604020202020204" pitchFamily="34" charset="0"/>
              <a:buChar char="•"/>
            </a:pPr>
            <a:r>
              <a:rPr lang="en-US" dirty="0" smtClean="0">
                <a:latin typeface="Candara" panose="020E0502030303020204" pitchFamily="34" charset="0"/>
              </a:rPr>
              <a:t>High duties and taxes</a:t>
            </a:r>
          </a:p>
          <a:p>
            <a:pPr marL="285750" indent="-285750">
              <a:lnSpc>
                <a:spcPct val="150000"/>
              </a:lnSpc>
              <a:buFont typeface="Arial" panose="020B0604020202020204" pitchFamily="34" charset="0"/>
              <a:buChar char="•"/>
            </a:pPr>
            <a:r>
              <a:rPr lang="en-US" dirty="0" smtClean="0">
                <a:latin typeface="Candara" panose="020E0502030303020204" pitchFamily="34" charset="0"/>
              </a:rPr>
              <a:t>CKD required</a:t>
            </a:r>
          </a:p>
          <a:p>
            <a:pPr marL="285750" indent="-285750">
              <a:lnSpc>
                <a:spcPct val="150000"/>
              </a:lnSpc>
              <a:buFont typeface="Arial" panose="020B0604020202020204" pitchFamily="34" charset="0"/>
              <a:buChar char="•"/>
            </a:pPr>
            <a:r>
              <a:rPr lang="en-US" dirty="0" smtClean="0">
                <a:latin typeface="Candara" panose="020E0502030303020204" pitchFamily="34" charset="0"/>
              </a:rPr>
              <a:t>Sari guard required</a:t>
            </a:r>
          </a:p>
        </p:txBody>
      </p:sp>
      <p:pic>
        <p:nvPicPr>
          <p:cNvPr id="11" name="Picture 2" descr="Flag of India.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048" y="1193780"/>
            <a:ext cx="1071563" cy="7143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Flag of the United States of Ame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8581" y="1295021"/>
            <a:ext cx="1164178" cy="613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494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Template-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80"/>
            <a:ext cx="9184441" cy="6902256"/>
          </a:xfrm>
          <a:prstGeom prst="rect">
            <a:avLst/>
          </a:prstGeom>
        </p:spPr>
      </p:pic>
      <p:sp>
        <p:nvSpPr>
          <p:cNvPr id="8" name="TextBox 7"/>
          <p:cNvSpPr txBox="1"/>
          <p:nvPr/>
        </p:nvSpPr>
        <p:spPr>
          <a:xfrm>
            <a:off x="1041503" y="458503"/>
            <a:ext cx="7466847" cy="430887"/>
          </a:xfrm>
          <a:prstGeom prst="rect">
            <a:avLst/>
          </a:prstGeom>
          <a:noFill/>
        </p:spPr>
        <p:txBody>
          <a:bodyPr wrap="square" rtlCol="0">
            <a:spAutoFit/>
          </a:bodyPr>
          <a:lstStyle/>
          <a:p>
            <a:r>
              <a:rPr lang="en-US" sz="2200" dirty="0" smtClean="0">
                <a:solidFill>
                  <a:srgbClr val="DA291C"/>
                </a:solidFill>
                <a:latin typeface="Candara" panose="020E0502030303020204" pitchFamily="34" charset="0"/>
                <a:cs typeface="Georgia"/>
              </a:rPr>
              <a:t>Company:</a:t>
            </a:r>
            <a:endParaRPr lang="en-US" sz="2200" dirty="0">
              <a:solidFill>
                <a:srgbClr val="DA291C"/>
              </a:solidFill>
              <a:latin typeface="Candara" panose="020E0502030303020204" pitchFamily="34" charset="0"/>
              <a:cs typeface="Georgia"/>
            </a:endParaRPr>
          </a:p>
        </p:txBody>
      </p:sp>
      <p:cxnSp>
        <p:nvCxnSpPr>
          <p:cNvPr id="9" name="Straight Connector 8"/>
          <p:cNvCxnSpPr/>
          <p:nvPr/>
        </p:nvCxnSpPr>
        <p:spPr>
          <a:xfrm>
            <a:off x="1041503" y="902844"/>
            <a:ext cx="7020560"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52469" y="1010150"/>
            <a:ext cx="7109422" cy="830997"/>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endParaRPr lang="en-US" sz="1600" dirty="0">
              <a:latin typeface="Candara" panose="020E0502030303020204" pitchFamily="34" charset="0"/>
            </a:endParaRPr>
          </a:p>
          <a:p>
            <a:pPr marL="742950" lvl="1" indent="-285750">
              <a:lnSpc>
                <a:spcPct val="150000"/>
              </a:lnSpc>
            </a:pPr>
            <a:endParaRPr lang="en-US" sz="1600" dirty="0">
              <a:latin typeface="Candara" panose="020E0502030303020204" pitchFamily="34" charset="0"/>
            </a:endParaRPr>
          </a:p>
        </p:txBody>
      </p:sp>
      <p:grpSp>
        <p:nvGrpSpPr>
          <p:cNvPr id="13" name="Group 2"/>
          <p:cNvGrpSpPr>
            <a:grpSpLocks/>
          </p:cNvGrpSpPr>
          <p:nvPr/>
        </p:nvGrpSpPr>
        <p:grpSpPr bwMode="auto">
          <a:xfrm>
            <a:off x="5166328" y="1050973"/>
            <a:ext cx="978236" cy="797947"/>
            <a:chOff x="1568" y="912"/>
            <a:chExt cx="2694" cy="2198"/>
          </a:xfrm>
        </p:grpSpPr>
        <p:sp>
          <p:nvSpPr>
            <p:cNvPr id="14" name="Rectangle 3"/>
            <p:cNvSpPr>
              <a:spLocks noChangeArrowheads="1"/>
            </p:cNvSpPr>
            <p:nvPr/>
          </p:nvSpPr>
          <p:spPr bwMode="auto">
            <a:xfrm>
              <a:off x="1883" y="1737"/>
              <a:ext cx="2067" cy="52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pic>
          <p:nvPicPr>
            <p:cNvPr id="15" name="Picture 4" descr="HDcompan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8" y="912"/>
              <a:ext cx="2694" cy="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6739" y="1117813"/>
            <a:ext cx="773340" cy="732184"/>
          </a:xfrm>
          <a:prstGeom prst="rect">
            <a:avLst/>
          </a:prstGeom>
        </p:spPr>
      </p:pic>
      <p:sp>
        <p:nvSpPr>
          <p:cNvPr id="17" name="TextBox 16"/>
          <p:cNvSpPr txBox="1"/>
          <p:nvPr/>
        </p:nvSpPr>
        <p:spPr>
          <a:xfrm>
            <a:off x="1041503" y="1171733"/>
            <a:ext cx="6942385" cy="4247317"/>
          </a:xfrm>
          <a:prstGeom prst="rect">
            <a:avLst/>
          </a:prstGeom>
          <a:noFill/>
        </p:spPr>
        <p:txBody>
          <a:bodyPr wrap="square" numCol="2" rtlCol="0">
            <a:spAutoFit/>
          </a:bodyPr>
          <a:lstStyle/>
          <a:p>
            <a:pPr algn="ctr">
              <a:lnSpc>
                <a:spcPct val="150000"/>
              </a:lnSpc>
            </a:pPr>
            <a:endParaRPr lang="en-US" u="sng" dirty="0" smtClean="0">
              <a:solidFill>
                <a:schemeClr val="accent6">
                  <a:lumMod val="75000"/>
                </a:schemeClr>
              </a:solidFill>
              <a:latin typeface="Candara" panose="020E0502030303020204" pitchFamily="34" charset="0"/>
            </a:endParaRPr>
          </a:p>
          <a:p>
            <a:pPr algn="ctr">
              <a:lnSpc>
                <a:spcPct val="150000"/>
              </a:lnSpc>
            </a:pPr>
            <a:endParaRPr lang="en-US" u="sng" dirty="0" smtClean="0">
              <a:solidFill>
                <a:schemeClr val="accent6">
                  <a:lumMod val="75000"/>
                </a:schemeClr>
              </a:solidFill>
              <a:latin typeface="Candara" panose="020E0502030303020204" pitchFamily="34" charset="0"/>
            </a:endParaRPr>
          </a:p>
          <a:p>
            <a:pPr marL="285750" indent="-285750">
              <a:lnSpc>
                <a:spcPct val="150000"/>
              </a:lnSpc>
              <a:buFont typeface="Arial" panose="020B0604020202020204" pitchFamily="34" charset="0"/>
              <a:buChar char="•"/>
            </a:pPr>
            <a:r>
              <a:rPr lang="en-US" dirty="0" smtClean="0">
                <a:latin typeface="Candara" panose="020E0502030303020204" pitchFamily="34" charset="0"/>
              </a:rPr>
              <a:t>India-centric</a:t>
            </a:r>
          </a:p>
          <a:p>
            <a:pPr marL="285750" indent="-285750">
              <a:lnSpc>
                <a:spcPct val="150000"/>
              </a:lnSpc>
              <a:buFont typeface="Arial" panose="020B0604020202020204" pitchFamily="34" charset="0"/>
              <a:buChar char="•"/>
            </a:pPr>
            <a:r>
              <a:rPr lang="en-US" dirty="0" smtClean="0">
                <a:latin typeface="Candara" panose="020E0502030303020204" pitchFamily="34" charset="0"/>
              </a:rPr>
              <a:t>Small, fast growing</a:t>
            </a:r>
          </a:p>
          <a:p>
            <a:pPr marL="285750" indent="-285750">
              <a:lnSpc>
                <a:spcPct val="150000"/>
              </a:lnSpc>
              <a:buFont typeface="Arial" panose="020B0604020202020204" pitchFamily="34" charset="0"/>
              <a:buChar char="•"/>
            </a:pPr>
            <a:r>
              <a:rPr lang="en-US" dirty="0" smtClean="0">
                <a:latin typeface="Candara" panose="020E0502030303020204" pitchFamily="34" charset="0"/>
              </a:rPr>
              <a:t>Minimal global experience</a:t>
            </a:r>
          </a:p>
          <a:p>
            <a:pPr marL="285750" indent="-285750">
              <a:lnSpc>
                <a:spcPct val="150000"/>
              </a:lnSpc>
              <a:buFont typeface="Arial" panose="020B0604020202020204" pitchFamily="34" charset="0"/>
              <a:buChar char="•"/>
            </a:pPr>
            <a:r>
              <a:rPr lang="en-US" dirty="0" smtClean="0">
                <a:latin typeface="Candara" panose="020E0502030303020204" pitchFamily="34" charset="0"/>
              </a:rPr>
              <a:t>First outpost </a:t>
            </a:r>
          </a:p>
          <a:p>
            <a:pPr marL="285750" indent="-285750">
              <a:lnSpc>
                <a:spcPct val="150000"/>
              </a:lnSpc>
              <a:buFont typeface="Arial" panose="020B0604020202020204" pitchFamily="34" charset="0"/>
              <a:buChar char="•"/>
            </a:pPr>
            <a:r>
              <a:rPr lang="en-US" dirty="0" smtClean="0">
                <a:latin typeface="Candara" panose="020E0502030303020204" pitchFamily="34" charset="0"/>
              </a:rPr>
              <a:t>Educate India office</a:t>
            </a:r>
            <a:endParaRPr lang="en-US" dirty="0">
              <a:latin typeface="Candara" panose="020E0502030303020204" pitchFamily="34" charset="0"/>
            </a:endParaRPr>
          </a:p>
          <a:p>
            <a:pPr>
              <a:lnSpc>
                <a:spcPct val="150000"/>
              </a:lnSpc>
            </a:pPr>
            <a:endParaRPr lang="en-US" dirty="0" smtClean="0">
              <a:latin typeface="Candara" panose="020E0502030303020204" pitchFamily="34" charset="0"/>
            </a:endParaRPr>
          </a:p>
          <a:p>
            <a:pPr marL="285750" indent="-285750">
              <a:lnSpc>
                <a:spcPct val="150000"/>
              </a:lnSpc>
              <a:buFont typeface="Arial" panose="020B0604020202020204" pitchFamily="34" charset="0"/>
              <a:buChar char="•"/>
            </a:pPr>
            <a:endParaRPr lang="en-US" dirty="0">
              <a:latin typeface="Candara" panose="020E0502030303020204" pitchFamily="34" charset="0"/>
            </a:endParaRPr>
          </a:p>
          <a:p>
            <a:pPr marL="285750" indent="-285750">
              <a:lnSpc>
                <a:spcPct val="150000"/>
              </a:lnSpc>
              <a:buFont typeface="Arial" panose="020B0604020202020204" pitchFamily="34" charset="0"/>
              <a:buChar char="•"/>
            </a:pPr>
            <a:endParaRPr lang="en-US" dirty="0" smtClean="0">
              <a:latin typeface="Candara" panose="020E0502030303020204" pitchFamily="34" charset="0"/>
            </a:endParaRPr>
          </a:p>
          <a:p>
            <a:pPr marL="285750" indent="-285750">
              <a:lnSpc>
                <a:spcPct val="150000"/>
              </a:lnSpc>
              <a:buFont typeface="Arial" panose="020B0604020202020204" pitchFamily="34" charset="0"/>
              <a:buChar char="•"/>
            </a:pPr>
            <a:endParaRPr lang="en-US" dirty="0">
              <a:latin typeface="Candara" panose="020E0502030303020204" pitchFamily="34" charset="0"/>
            </a:endParaRPr>
          </a:p>
          <a:p>
            <a:pPr marL="285750" indent="-285750">
              <a:lnSpc>
                <a:spcPct val="150000"/>
              </a:lnSpc>
              <a:buFont typeface="Arial" panose="020B0604020202020204" pitchFamily="34" charset="0"/>
              <a:buChar char="•"/>
            </a:pPr>
            <a:endParaRPr lang="en-US" dirty="0" smtClean="0">
              <a:latin typeface="Candara" panose="020E0502030303020204" pitchFamily="34" charset="0"/>
            </a:endParaRPr>
          </a:p>
          <a:p>
            <a:pPr marL="285750" indent="-285750">
              <a:lnSpc>
                <a:spcPct val="150000"/>
              </a:lnSpc>
              <a:buFont typeface="Arial" panose="020B0604020202020204" pitchFamily="34" charset="0"/>
              <a:buChar char="•"/>
            </a:pPr>
            <a:r>
              <a:rPr lang="en-US" dirty="0" smtClean="0">
                <a:latin typeface="Candara" panose="020E0502030303020204" pitchFamily="34" charset="0"/>
              </a:rPr>
              <a:t>Internationally-minded</a:t>
            </a:r>
          </a:p>
          <a:p>
            <a:pPr marL="285750" indent="-285750">
              <a:lnSpc>
                <a:spcPct val="150000"/>
              </a:lnSpc>
              <a:buFont typeface="Arial" panose="020B0604020202020204" pitchFamily="34" charset="0"/>
              <a:buChar char="•"/>
            </a:pPr>
            <a:r>
              <a:rPr lang="en-US" dirty="0" smtClean="0">
                <a:latin typeface="Candara" panose="020E0502030303020204" pitchFamily="34" charset="0"/>
              </a:rPr>
              <a:t>Mature, established</a:t>
            </a:r>
          </a:p>
          <a:p>
            <a:pPr marL="285750" indent="-285750">
              <a:lnSpc>
                <a:spcPct val="150000"/>
              </a:lnSpc>
              <a:buFont typeface="Arial" panose="020B0604020202020204" pitchFamily="34" charset="0"/>
              <a:buChar char="•"/>
            </a:pPr>
            <a:r>
              <a:rPr lang="en-US" dirty="0" smtClean="0">
                <a:latin typeface="Candara" panose="020E0502030303020204" pitchFamily="34" charset="0"/>
              </a:rPr>
              <a:t>Broad global experience</a:t>
            </a:r>
          </a:p>
          <a:p>
            <a:pPr marL="285750" indent="-285750">
              <a:lnSpc>
                <a:spcPct val="150000"/>
              </a:lnSpc>
              <a:buFont typeface="Arial" panose="020B0604020202020204" pitchFamily="34" charset="0"/>
              <a:buChar char="•"/>
            </a:pPr>
            <a:r>
              <a:rPr lang="en-US" dirty="0" smtClean="0">
                <a:latin typeface="Candara" panose="020E0502030303020204" pitchFamily="34" charset="0"/>
              </a:rPr>
              <a:t>20 other Int’l offices</a:t>
            </a:r>
          </a:p>
          <a:p>
            <a:pPr marL="285750" indent="-285750">
              <a:lnSpc>
                <a:spcPct val="150000"/>
              </a:lnSpc>
              <a:buFont typeface="Arial" panose="020B0604020202020204" pitchFamily="34" charset="0"/>
              <a:buChar char="•"/>
            </a:pPr>
            <a:r>
              <a:rPr lang="en-US" dirty="0" smtClean="0">
                <a:latin typeface="Candara" panose="020E0502030303020204" pitchFamily="34" charset="0"/>
              </a:rPr>
              <a:t>Learn from other </a:t>
            </a:r>
            <a:r>
              <a:rPr lang="en-US" dirty="0">
                <a:latin typeface="Candara" panose="020E0502030303020204" pitchFamily="34" charset="0"/>
              </a:rPr>
              <a:t>I</a:t>
            </a:r>
            <a:r>
              <a:rPr lang="en-US" dirty="0" smtClean="0">
                <a:latin typeface="Candara" panose="020E0502030303020204" pitchFamily="34" charset="0"/>
              </a:rPr>
              <a:t>nt’l offices</a:t>
            </a:r>
          </a:p>
        </p:txBody>
      </p:sp>
    </p:spTree>
    <p:extLst>
      <p:ext uri="{BB962C8B-B14F-4D97-AF65-F5344CB8AC3E}">
        <p14:creationId xmlns:p14="http://schemas.microsoft.com/office/powerpoint/2010/main" val="4152153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Template-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37" y="-105280"/>
            <a:ext cx="9184441" cy="6902256"/>
          </a:xfrm>
          <a:prstGeom prst="rect">
            <a:avLst/>
          </a:prstGeom>
        </p:spPr>
      </p:pic>
      <p:sp>
        <p:nvSpPr>
          <p:cNvPr id="8" name="TextBox 7"/>
          <p:cNvSpPr txBox="1"/>
          <p:nvPr/>
        </p:nvSpPr>
        <p:spPr>
          <a:xfrm>
            <a:off x="1041503" y="458503"/>
            <a:ext cx="7466847" cy="430887"/>
          </a:xfrm>
          <a:prstGeom prst="rect">
            <a:avLst/>
          </a:prstGeom>
          <a:noFill/>
        </p:spPr>
        <p:txBody>
          <a:bodyPr wrap="square" rtlCol="0">
            <a:spAutoFit/>
          </a:bodyPr>
          <a:lstStyle/>
          <a:p>
            <a:r>
              <a:rPr lang="en-US" sz="2200" dirty="0" smtClean="0">
                <a:solidFill>
                  <a:srgbClr val="DA291C"/>
                </a:solidFill>
                <a:latin typeface="Candara" panose="020E0502030303020204" pitchFamily="34" charset="0"/>
                <a:cs typeface="Georgia"/>
              </a:rPr>
              <a:t>AGENDA</a:t>
            </a:r>
            <a:endParaRPr lang="en-US" sz="2200" dirty="0">
              <a:solidFill>
                <a:srgbClr val="DA291C"/>
              </a:solidFill>
              <a:latin typeface="Candara" panose="020E0502030303020204" pitchFamily="34" charset="0"/>
              <a:cs typeface="Georgia"/>
            </a:endParaRPr>
          </a:p>
        </p:txBody>
      </p:sp>
      <p:cxnSp>
        <p:nvCxnSpPr>
          <p:cNvPr id="9" name="Straight Connector 8"/>
          <p:cNvCxnSpPr/>
          <p:nvPr/>
        </p:nvCxnSpPr>
        <p:spPr>
          <a:xfrm>
            <a:off x="1041503" y="902844"/>
            <a:ext cx="7020560"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52469" y="1010150"/>
            <a:ext cx="7109422" cy="830997"/>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endParaRPr lang="en-US" sz="1600" dirty="0">
              <a:latin typeface="Candara" panose="020E0502030303020204" pitchFamily="34" charset="0"/>
            </a:endParaRPr>
          </a:p>
          <a:p>
            <a:pPr marL="742950" lvl="1" indent="-285750">
              <a:lnSpc>
                <a:spcPct val="150000"/>
              </a:lnSpc>
            </a:pPr>
            <a:endParaRPr lang="en-US" sz="1600" dirty="0">
              <a:latin typeface="Candara" panose="020E0502030303020204" pitchFamily="34" charset="0"/>
            </a:endParaRPr>
          </a:p>
        </p:txBody>
      </p:sp>
      <p:sp>
        <p:nvSpPr>
          <p:cNvPr id="11" name="TextBox 10"/>
          <p:cNvSpPr txBox="1"/>
          <p:nvPr/>
        </p:nvSpPr>
        <p:spPr>
          <a:xfrm>
            <a:off x="1041503" y="1176521"/>
            <a:ext cx="6942385" cy="25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smtClean="0">
                <a:latin typeface="Candara" panose="020E0502030303020204" pitchFamily="34" charset="0"/>
              </a:rPr>
              <a:t>Introduction</a:t>
            </a:r>
          </a:p>
          <a:p>
            <a:pPr marL="285750" indent="-285750">
              <a:lnSpc>
                <a:spcPct val="150000"/>
              </a:lnSpc>
              <a:buFont typeface="Arial" panose="020B0604020202020204" pitchFamily="34" charset="0"/>
              <a:buChar char="•"/>
            </a:pPr>
            <a:r>
              <a:rPr lang="en-US" dirty="0" smtClean="0">
                <a:latin typeface="Candara" panose="020E0502030303020204" pitchFamily="34" charset="0"/>
              </a:rPr>
              <a:t>Harley-Davidson overview</a:t>
            </a:r>
          </a:p>
          <a:p>
            <a:pPr marL="285750" indent="-285750">
              <a:lnSpc>
                <a:spcPct val="150000"/>
              </a:lnSpc>
              <a:buFont typeface="Arial" panose="020B0604020202020204" pitchFamily="34" charset="0"/>
              <a:buChar char="•"/>
            </a:pPr>
            <a:r>
              <a:rPr lang="en-US" dirty="0" smtClean="0">
                <a:latin typeface="Candara" panose="020E0502030303020204" pitchFamily="34" charset="0"/>
              </a:rPr>
              <a:t>Royal Enfield overview</a:t>
            </a:r>
          </a:p>
          <a:p>
            <a:pPr marL="285750" indent="-285750">
              <a:lnSpc>
                <a:spcPct val="150000"/>
              </a:lnSpc>
              <a:buFont typeface="Arial" panose="020B0604020202020204" pitchFamily="34" charset="0"/>
              <a:buChar char="•"/>
            </a:pPr>
            <a:r>
              <a:rPr lang="en-US" dirty="0" smtClean="0">
                <a:latin typeface="Candara" panose="020E0502030303020204" pitchFamily="34" charset="0"/>
              </a:rPr>
              <a:t>Royal Enfield vs. Harley-Davidson</a:t>
            </a:r>
          </a:p>
          <a:p>
            <a:pPr marL="285750" indent="-285750">
              <a:lnSpc>
                <a:spcPct val="150000"/>
              </a:lnSpc>
              <a:buFont typeface="Arial" panose="020B0604020202020204" pitchFamily="34" charset="0"/>
              <a:buChar char="•"/>
            </a:pPr>
            <a:r>
              <a:rPr lang="en-US" dirty="0" smtClean="0">
                <a:latin typeface="Candara" panose="020E0502030303020204" pitchFamily="34" charset="0"/>
              </a:rPr>
              <a:t>Global Expansion Challenges</a:t>
            </a:r>
          </a:p>
          <a:p>
            <a:pPr marL="285750" indent="-285750">
              <a:lnSpc>
                <a:spcPct val="150000"/>
              </a:lnSpc>
              <a:buFont typeface="Arial" panose="020B0604020202020204" pitchFamily="34" charset="0"/>
              <a:buChar char="•"/>
            </a:pPr>
            <a:r>
              <a:rPr lang="en-US" dirty="0" smtClean="0">
                <a:latin typeface="Candara" panose="020E0502030303020204" pitchFamily="34" charset="0"/>
              </a:rPr>
              <a:t>Q &amp; A</a:t>
            </a:r>
          </a:p>
        </p:txBody>
      </p:sp>
    </p:spTree>
    <p:extLst>
      <p:ext uri="{BB962C8B-B14F-4D97-AF65-F5344CB8AC3E}">
        <p14:creationId xmlns:p14="http://schemas.microsoft.com/office/powerpoint/2010/main" val="20192429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Template-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213"/>
            <a:ext cx="9184441" cy="6902256"/>
          </a:xfrm>
          <a:prstGeom prst="rect">
            <a:avLst/>
          </a:prstGeom>
        </p:spPr>
      </p:pic>
      <p:sp>
        <p:nvSpPr>
          <p:cNvPr id="8" name="TextBox 7"/>
          <p:cNvSpPr txBox="1"/>
          <p:nvPr/>
        </p:nvSpPr>
        <p:spPr>
          <a:xfrm>
            <a:off x="1041503" y="458503"/>
            <a:ext cx="7466847" cy="430887"/>
          </a:xfrm>
          <a:prstGeom prst="rect">
            <a:avLst/>
          </a:prstGeom>
          <a:noFill/>
        </p:spPr>
        <p:txBody>
          <a:bodyPr wrap="square" rtlCol="0">
            <a:spAutoFit/>
          </a:bodyPr>
          <a:lstStyle/>
          <a:p>
            <a:r>
              <a:rPr lang="en-US" sz="2200" dirty="0" smtClean="0">
                <a:solidFill>
                  <a:srgbClr val="DA291C"/>
                </a:solidFill>
                <a:latin typeface="Candara" panose="020E0502030303020204" pitchFamily="34" charset="0"/>
                <a:cs typeface="Georgia"/>
              </a:rPr>
              <a:t>Country:</a:t>
            </a:r>
            <a:endParaRPr lang="en-US" sz="2200" dirty="0">
              <a:solidFill>
                <a:srgbClr val="DA291C"/>
              </a:solidFill>
              <a:latin typeface="Candara" panose="020E0502030303020204" pitchFamily="34" charset="0"/>
              <a:cs typeface="Georgia"/>
            </a:endParaRPr>
          </a:p>
        </p:txBody>
      </p:sp>
      <p:cxnSp>
        <p:nvCxnSpPr>
          <p:cNvPr id="9" name="Straight Connector 8"/>
          <p:cNvCxnSpPr/>
          <p:nvPr/>
        </p:nvCxnSpPr>
        <p:spPr>
          <a:xfrm>
            <a:off x="1041503" y="902844"/>
            <a:ext cx="7020560"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137662" y="2397218"/>
            <a:ext cx="6942385" cy="4247317"/>
          </a:xfrm>
          <a:prstGeom prst="rect">
            <a:avLst/>
          </a:prstGeom>
          <a:noFill/>
        </p:spPr>
        <p:txBody>
          <a:bodyPr wrap="square" numCol="2" rtlCol="0">
            <a:spAutoFit/>
          </a:bodyPr>
          <a:lstStyle/>
          <a:p>
            <a:pPr marL="285750" indent="-285750">
              <a:lnSpc>
                <a:spcPct val="150000"/>
              </a:lnSpc>
              <a:buFont typeface="Arial" panose="020B0604020202020204" pitchFamily="34" charset="0"/>
              <a:buChar char="•"/>
            </a:pPr>
            <a:r>
              <a:rPr lang="en-US" dirty="0" smtClean="0">
                <a:latin typeface="Candara" panose="020E0502030303020204" pitchFamily="34" charset="0"/>
              </a:rPr>
              <a:t>Roads - freeways</a:t>
            </a:r>
          </a:p>
          <a:p>
            <a:pPr marL="285750" indent="-285750">
              <a:lnSpc>
                <a:spcPct val="150000"/>
              </a:lnSpc>
              <a:buFont typeface="Arial" panose="020B0604020202020204" pitchFamily="34" charset="0"/>
              <a:buChar char="•"/>
            </a:pPr>
            <a:r>
              <a:rPr lang="en-US" dirty="0" smtClean="0">
                <a:latin typeface="Candara" panose="020E0502030303020204" pitchFamily="34" charset="0"/>
              </a:rPr>
              <a:t>Speeds</a:t>
            </a:r>
          </a:p>
          <a:p>
            <a:pPr marL="285750" indent="-285750">
              <a:lnSpc>
                <a:spcPct val="150000"/>
              </a:lnSpc>
              <a:buFont typeface="Arial" panose="020B0604020202020204" pitchFamily="34" charset="0"/>
              <a:buChar char="•"/>
            </a:pPr>
            <a:r>
              <a:rPr lang="en-US" dirty="0" smtClean="0">
                <a:latin typeface="Candara" panose="020E0502030303020204" pitchFamily="34" charset="0"/>
              </a:rPr>
              <a:t>Urban centers</a:t>
            </a:r>
          </a:p>
          <a:p>
            <a:pPr marL="285750" indent="-285750">
              <a:lnSpc>
                <a:spcPct val="150000"/>
              </a:lnSpc>
              <a:buFont typeface="Arial" panose="020B0604020202020204" pitchFamily="34" charset="0"/>
              <a:buChar char="•"/>
            </a:pPr>
            <a:r>
              <a:rPr lang="en-US" dirty="0" smtClean="0">
                <a:latin typeface="Candara" panose="020E0502030303020204" pitchFamily="34" charset="0"/>
              </a:rPr>
              <a:t>Transparent business culture</a:t>
            </a:r>
          </a:p>
          <a:p>
            <a:pPr marL="285750" indent="-285750">
              <a:lnSpc>
                <a:spcPct val="150000"/>
              </a:lnSpc>
              <a:buFont typeface="Arial" panose="020B0604020202020204" pitchFamily="34" charset="0"/>
              <a:buChar char="•"/>
            </a:pPr>
            <a:endParaRPr lang="en-US" dirty="0" smtClean="0">
              <a:latin typeface="Candara" panose="020E0502030303020204" pitchFamily="34" charset="0"/>
            </a:endParaRPr>
          </a:p>
          <a:p>
            <a:pPr marL="285750" indent="-285750">
              <a:lnSpc>
                <a:spcPct val="150000"/>
              </a:lnSpc>
              <a:buFont typeface="Arial" panose="020B0604020202020204" pitchFamily="34" charset="0"/>
              <a:buChar char="•"/>
            </a:pPr>
            <a:endParaRPr lang="en-US" dirty="0" smtClean="0">
              <a:latin typeface="Candara" panose="020E0502030303020204" pitchFamily="34" charset="0"/>
            </a:endParaRPr>
          </a:p>
          <a:p>
            <a:pPr marL="285750" indent="-285750">
              <a:lnSpc>
                <a:spcPct val="150000"/>
              </a:lnSpc>
              <a:buFont typeface="Arial" panose="020B0604020202020204" pitchFamily="34" charset="0"/>
              <a:buChar char="•"/>
            </a:pPr>
            <a:endParaRPr lang="en-US" dirty="0">
              <a:latin typeface="Candara" panose="020E0502030303020204" pitchFamily="34" charset="0"/>
            </a:endParaRPr>
          </a:p>
          <a:p>
            <a:pPr>
              <a:lnSpc>
                <a:spcPct val="150000"/>
              </a:lnSpc>
            </a:pPr>
            <a:endParaRPr lang="en-US" dirty="0" smtClean="0">
              <a:latin typeface="Candara" panose="020E0502030303020204" pitchFamily="34" charset="0"/>
            </a:endParaRPr>
          </a:p>
          <a:p>
            <a:pPr marL="285750" indent="-285750">
              <a:lnSpc>
                <a:spcPct val="150000"/>
              </a:lnSpc>
              <a:buFont typeface="Arial" panose="020B0604020202020204" pitchFamily="34" charset="0"/>
              <a:buChar char="•"/>
            </a:pPr>
            <a:endParaRPr lang="en-US" dirty="0">
              <a:latin typeface="Candara" panose="020E0502030303020204" pitchFamily="34" charset="0"/>
            </a:endParaRPr>
          </a:p>
          <a:p>
            <a:pPr marL="285750" indent="-285750">
              <a:lnSpc>
                <a:spcPct val="150000"/>
              </a:lnSpc>
              <a:buFont typeface="Arial" panose="020B0604020202020204" pitchFamily="34" charset="0"/>
              <a:buChar char="•"/>
            </a:pPr>
            <a:endParaRPr lang="en-US" dirty="0" smtClean="0">
              <a:latin typeface="Candara" panose="020E0502030303020204" pitchFamily="34" charset="0"/>
            </a:endParaRPr>
          </a:p>
          <a:p>
            <a:pPr marL="285750" indent="-285750">
              <a:lnSpc>
                <a:spcPct val="150000"/>
              </a:lnSpc>
              <a:buFont typeface="Arial" panose="020B0604020202020204" pitchFamily="34" charset="0"/>
              <a:buChar char="•"/>
            </a:pPr>
            <a:r>
              <a:rPr lang="en-US" dirty="0" smtClean="0">
                <a:latin typeface="Candara" panose="020E0502030303020204" pitchFamily="34" charset="0"/>
              </a:rPr>
              <a:t>Roads – crazy……</a:t>
            </a:r>
          </a:p>
          <a:p>
            <a:pPr marL="285750" indent="-285750">
              <a:lnSpc>
                <a:spcPct val="150000"/>
              </a:lnSpc>
              <a:buFont typeface="Arial" panose="020B0604020202020204" pitchFamily="34" charset="0"/>
              <a:buChar char="•"/>
            </a:pPr>
            <a:r>
              <a:rPr lang="en-US" dirty="0" smtClean="0">
                <a:latin typeface="Candara" panose="020E0502030303020204" pitchFamily="34" charset="0"/>
              </a:rPr>
              <a:t>Riding conditions</a:t>
            </a:r>
          </a:p>
          <a:p>
            <a:pPr marL="285750" indent="-285750">
              <a:lnSpc>
                <a:spcPct val="150000"/>
              </a:lnSpc>
              <a:buFont typeface="Arial" panose="020B0604020202020204" pitchFamily="34" charset="0"/>
              <a:buChar char="•"/>
            </a:pPr>
            <a:r>
              <a:rPr lang="en-US" dirty="0" smtClean="0">
                <a:latin typeface="Candara" panose="020E0502030303020204" pitchFamily="34" charset="0"/>
              </a:rPr>
              <a:t>Outside of cities</a:t>
            </a:r>
          </a:p>
          <a:p>
            <a:pPr marL="285750" indent="-285750">
              <a:spcBef>
                <a:spcPts val="600"/>
              </a:spcBef>
              <a:buFont typeface="Arial" panose="020B0604020202020204" pitchFamily="34" charset="0"/>
              <a:buChar char="•"/>
            </a:pPr>
            <a:r>
              <a:rPr lang="en-US" dirty="0" smtClean="0">
                <a:latin typeface="Candara" panose="020E0502030303020204" pitchFamily="34" charset="0"/>
              </a:rPr>
              <a:t>Sometimes confusing business culture</a:t>
            </a:r>
          </a:p>
        </p:txBody>
      </p:sp>
      <p:pic>
        <p:nvPicPr>
          <p:cNvPr id="1026" name="Picture 2" descr="Flag of India.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048" y="1244400"/>
            <a:ext cx="1071563"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ag of the United States of Ame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8581" y="1295021"/>
            <a:ext cx="1164178" cy="613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630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Template-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80"/>
            <a:ext cx="9184441" cy="6902256"/>
          </a:xfrm>
          <a:prstGeom prst="rect">
            <a:avLst/>
          </a:prstGeom>
        </p:spPr>
      </p:pic>
      <p:sp>
        <p:nvSpPr>
          <p:cNvPr id="8" name="TextBox 7"/>
          <p:cNvSpPr txBox="1"/>
          <p:nvPr/>
        </p:nvSpPr>
        <p:spPr>
          <a:xfrm>
            <a:off x="1041503" y="458503"/>
            <a:ext cx="7466847" cy="430887"/>
          </a:xfrm>
          <a:prstGeom prst="rect">
            <a:avLst/>
          </a:prstGeom>
          <a:noFill/>
        </p:spPr>
        <p:txBody>
          <a:bodyPr wrap="square" rtlCol="0">
            <a:spAutoFit/>
          </a:bodyPr>
          <a:lstStyle/>
          <a:p>
            <a:r>
              <a:rPr lang="en-US" sz="2200" dirty="0" smtClean="0">
                <a:solidFill>
                  <a:srgbClr val="DA291C"/>
                </a:solidFill>
                <a:latin typeface="Candara" panose="020E0502030303020204" pitchFamily="34" charset="0"/>
                <a:cs typeface="Georgia"/>
              </a:rPr>
              <a:t>Motorcycle Market:</a:t>
            </a:r>
            <a:endParaRPr lang="en-US" sz="2200" dirty="0">
              <a:solidFill>
                <a:srgbClr val="DA291C"/>
              </a:solidFill>
              <a:latin typeface="Candara" panose="020E0502030303020204" pitchFamily="34" charset="0"/>
              <a:cs typeface="Georgia"/>
            </a:endParaRPr>
          </a:p>
        </p:txBody>
      </p:sp>
      <p:cxnSp>
        <p:nvCxnSpPr>
          <p:cNvPr id="9" name="Straight Connector 8"/>
          <p:cNvCxnSpPr/>
          <p:nvPr/>
        </p:nvCxnSpPr>
        <p:spPr>
          <a:xfrm>
            <a:off x="1041503" y="902844"/>
            <a:ext cx="7020560"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52469" y="1010150"/>
            <a:ext cx="7109422" cy="830997"/>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endParaRPr lang="en-US" sz="1600" dirty="0">
              <a:latin typeface="Candara" panose="020E0502030303020204" pitchFamily="34" charset="0"/>
            </a:endParaRPr>
          </a:p>
          <a:p>
            <a:pPr marL="742950" lvl="1" indent="-285750">
              <a:lnSpc>
                <a:spcPct val="150000"/>
              </a:lnSpc>
            </a:pPr>
            <a:endParaRPr lang="en-US" sz="1600" dirty="0">
              <a:latin typeface="Candara" panose="020E0502030303020204" pitchFamily="34" charset="0"/>
            </a:endParaRPr>
          </a:p>
        </p:txBody>
      </p:sp>
      <p:sp>
        <p:nvSpPr>
          <p:cNvPr id="17" name="TextBox 16"/>
          <p:cNvSpPr txBox="1"/>
          <p:nvPr/>
        </p:nvSpPr>
        <p:spPr>
          <a:xfrm>
            <a:off x="1080590" y="2265243"/>
            <a:ext cx="6942385" cy="4247317"/>
          </a:xfrm>
          <a:prstGeom prst="rect">
            <a:avLst/>
          </a:prstGeom>
          <a:noFill/>
        </p:spPr>
        <p:txBody>
          <a:bodyPr wrap="square" numCol="2" rtlCol="0">
            <a:spAutoFit/>
          </a:bodyPr>
          <a:lstStyle/>
          <a:p>
            <a:pPr marL="285750" indent="-285750">
              <a:lnSpc>
                <a:spcPct val="150000"/>
              </a:lnSpc>
              <a:buFont typeface="Arial" panose="020B0604020202020204" pitchFamily="34" charset="0"/>
              <a:buChar char="•"/>
            </a:pPr>
            <a:r>
              <a:rPr lang="en-US" dirty="0" smtClean="0">
                <a:latin typeface="Candara" panose="020E0502030303020204" pitchFamily="34" charset="0"/>
              </a:rPr>
              <a:t>Under 500K/year</a:t>
            </a:r>
          </a:p>
          <a:p>
            <a:pPr marL="285750" indent="-285750">
              <a:lnSpc>
                <a:spcPct val="150000"/>
              </a:lnSpc>
              <a:buFont typeface="Arial" panose="020B0604020202020204" pitchFamily="34" charset="0"/>
              <a:buChar char="•"/>
            </a:pPr>
            <a:r>
              <a:rPr lang="en-US" dirty="0">
                <a:latin typeface="Candara" panose="020E0502030303020204" pitchFamily="34" charset="0"/>
              </a:rPr>
              <a:t>Recreation</a:t>
            </a:r>
          </a:p>
          <a:p>
            <a:pPr marL="285750" indent="-285750">
              <a:lnSpc>
                <a:spcPct val="150000"/>
              </a:lnSpc>
              <a:buFont typeface="Arial" panose="020B0604020202020204" pitchFamily="34" charset="0"/>
              <a:buChar char="•"/>
            </a:pPr>
            <a:r>
              <a:rPr lang="en-US" dirty="0" smtClean="0">
                <a:latin typeface="Candara" panose="020E0502030303020204" pitchFamily="34" charset="0"/>
              </a:rPr>
              <a:t>Mature market</a:t>
            </a:r>
          </a:p>
          <a:p>
            <a:pPr marL="285750" indent="-285750">
              <a:lnSpc>
                <a:spcPct val="150000"/>
              </a:lnSpc>
              <a:buFont typeface="Arial" panose="020B0604020202020204" pitchFamily="34" charset="0"/>
              <a:buChar char="•"/>
            </a:pPr>
            <a:r>
              <a:rPr lang="en-US" dirty="0" smtClean="0">
                <a:latin typeface="Candara" panose="020E0502030303020204" pitchFamily="34" charset="0"/>
              </a:rPr>
              <a:t>Dominated by heavyweights</a:t>
            </a:r>
          </a:p>
          <a:p>
            <a:pPr marL="285750" indent="-285750">
              <a:lnSpc>
                <a:spcPct val="150000"/>
              </a:lnSpc>
              <a:buFont typeface="Arial" panose="020B0604020202020204" pitchFamily="34" charset="0"/>
              <a:buChar char="•"/>
            </a:pPr>
            <a:r>
              <a:rPr lang="en-US" dirty="0" smtClean="0">
                <a:latin typeface="Candara" panose="020E0502030303020204" pitchFamily="34" charset="0"/>
              </a:rPr>
              <a:t>Aging demographics</a:t>
            </a:r>
          </a:p>
          <a:p>
            <a:pPr marL="285750" indent="-285750">
              <a:lnSpc>
                <a:spcPct val="150000"/>
              </a:lnSpc>
              <a:buFont typeface="Arial" panose="020B0604020202020204" pitchFamily="34" charset="0"/>
              <a:buChar char="•"/>
            </a:pPr>
            <a:endParaRPr lang="en-US" dirty="0" smtClean="0">
              <a:latin typeface="Candara" panose="020E0502030303020204" pitchFamily="34" charset="0"/>
            </a:endParaRPr>
          </a:p>
          <a:p>
            <a:pPr marL="285750" indent="-285750">
              <a:lnSpc>
                <a:spcPct val="150000"/>
              </a:lnSpc>
              <a:buFont typeface="Arial" panose="020B0604020202020204" pitchFamily="34" charset="0"/>
              <a:buChar char="•"/>
            </a:pPr>
            <a:endParaRPr lang="en-US" dirty="0" smtClean="0">
              <a:latin typeface="Candara" panose="020E0502030303020204" pitchFamily="34" charset="0"/>
            </a:endParaRPr>
          </a:p>
          <a:p>
            <a:pPr marL="285750" indent="-285750">
              <a:lnSpc>
                <a:spcPct val="150000"/>
              </a:lnSpc>
              <a:buFont typeface="Arial" panose="020B0604020202020204" pitchFamily="34" charset="0"/>
              <a:buChar char="•"/>
            </a:pPr>
            <a:endParaRPr lang="en-US" dirty="0">
              <a:latin typeface="Candara" panose="020E0502030303020204" pitchFamily="34" charset="0"/>
            </a:endParaRPr>
          </a:p>
          <a:p>
            <a:pPr>
              <a:lnSpc>
                <a:spcPct val="150000"/>
              </a:lnSpc>
            </a:pPr>
            <a:endParaRPr lang="en-US" dirty="0" smtClean="0">
              <a:latin typeface="Candara" panose="020E0502030303020204" pitchFamily="34" charset="0"/>
            </a:endParaRPr>
          </a:p>
          <a:p>
            <a:pPr>
              <a:lnSpc>
                <a:spcPct val="150000"/>
              </a:lnSpc>
            </a:pPr>
            <a:endParaRPr lang="en-US" dirty="0">
              <a:latin typeface="Candara" panose="020E0502030303020204" pitchFamily="34" charset="0"/>
            </a:endParaRPr>
          </a:p>
          <a:p>
            <a:pPr marL="285750" indent="-285750">
              <a:lnSpc>
                <a:spcPct val="150000"/>
              </a:lnSpc>
              <a:buFont typeface="Arial" panose="020B0604020202020204" pitchFamily="34" charset="0"/>
              <a:buChar char="•"/>
            </a:pPr>
            <a:r>
              <a:rPr lang="en-US" dirty="0" smtClean="0">
                <a:latin typeface="Candara" panose="020E0502030303020204" pitchFamily="34" charset="0"/>
              </a:rPr>
              <a:t>Over 12 million/year</a:t>
            </a:r>
          </a:p>
          <a:p>
            <a:pPr marL="285750" indent="-285750">
              <a:lnSpc>
                <a:spcPct val="150000"/>
              </a:lnSpc>
              <a:buFont typeface="Arial" panose="020B0604020202020204" pitchFamily="34" charset="0"/>
              <a:buChar char="•"/>
            </a:pPr>
            <a:r>
              <a:rPr lang="en-US" dirty="0">
                <a:latin typeface="Candara" panose="020E0502030303020204" pitchFamily="34" charset="0"/>
              </a:rPr>
              <a:t>Commuting</a:t>
            </a:r>
          </a:p>
          <a:p>
            <a:pPr marL="285750" indent="-285750">
              <a:lnSpc>
                <a:spcPct val="150000"/>
              </a:lnSpc>
              <a:buFont typeface="Arial" panose="020B0604020202020204" pitchFamily="34" charset="0"/>
              <a:buChar char="•"/>
            </a:pPr>
            <a:r>
              <a:rPr lang="en-US" dirty="0" smtClean="0">
                <a:latin typeface="Candara" panose="020E0502030303020204" pitchFamily="34" charset="0"/>
              </a:rPr>
              <a:t>Growing market</a:t>
            </a:r>
          </a:p>
          <a:p>
            <a:pPr marL="285750" indent="-285750">
              <a:lnSpc>
                <a:spcPct val="150000"/>
              </a:lnSpc>
              <a:buFont typeface="Arial" panose="020B0604020202020204" pitchFamily="34" charset="0"/>
              <a:buChar char="•"/>
            </a:pPr>
            <a:r>
              <a:rPr lang="en-US" dirty="0" smtClean="0">
                <a:latin typeface="Candara" panose="020E0502030303020204" pitchFamily="34" charset="0"/>
              </a:rPr>
              <a:t>Most &lt; 150cc’s lightweights</a:t>
            </a:r>
          </a:p>
          <a:p>
            <a:pPr marL="285750" indent="-285750">
              <a:lnSpc>
                <a:spcPct val="150000"/>
              </a:lnSpc>
              <a:buFont typeface="Arial" panose="020B0604020202020204" pitchFamily="34" charset="0"/>
              <a:buChar char="•"/>
            </a:pPr>
            <a:r>
              <a:rPr lang="en-US" dirty="0" smtClean="0">
                <a:latin typeface="Candara" panose="020E0502030303020204" pitchFamily="34" charset="0"/>
              </a:rPr>
              <a:t>Young demographics</a:t>
            </a:r>
          </a:p>
          <a:p>
            <a:pPr>
              <a:lnSpc>
                <a:spcPct val="150000"/>
              </a:lnSpc>
            </a:pPr>
            <a:endParaRPr lang="en-US" dirty="0" smtClean="0">
              <a:solidFill>
                <a:srgbClr val="C00000"/>
              </a:solidFill>
              <a:latin typeface="Candara" panose="020E0502030303020204" pitchFamily="34" charset="0"/>
            </a:endParaRPr>
          </a:p>
        </p:txBody>
      </p:sp>
      <p:pic>
        <p:nvPicPr>
          <p:cNvPr id="11" name="Picture 2" descr="Flag of India.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048" y="1244400"/>
            <a:ext cx="1071563" cy="7143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Flag of the United States of Ame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8581" y="1295021"/>
            <a:ext cx="1164178" cy="613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296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Template-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80"/>
            <a:ext cx="9184441" cy="6902256"/>
          </a:xfrm>
          <a:prstGeom prst="rect">
            <a:avLst/>
          </a:prstGeom>
        </p:spPr>
      </p:pic>
      <p:sp>
        <p:nvSpPr>
          <p:cNvPr id="8" name="TextBox 7"/>
          <p:cNvSpPr txBox="1"/>
          <p:nvPr/>
        </p:nvSpPr>
        <p:spPr>
          <a:xfrm>
            <a:off x="1041503" y="458503"/>
            <a:ext cx="7466847" cy="430887"/>
          </a:xfrm>
          <a:prstGeom prst="rect">
            <a:avLst/>
          </a:prstGeom>
          <a:noFill/>
        </p:spPr>
        <p:txBody>
          <a:bodyPr wrap="square" rtlCol="0">
            <a:spAutoFit/>
          </a:bodyPr>
          <a:lstStyle/>
          <a:p>
            <a:r>
              <a:rPr lang="en-US" sz="2200" dirty="0" smtClean="0">
                <a:solidFill>
                  <a:srgbClr val="DA291C"/>
                </a:solidFill>
                <a:latin typeface="Candara" panose="020E0502030303020204" pitchFamily="34" charset="0"/>
                <a:cs typeface="Georgia"/>
              </a:rPr>
              <a:t>New Product:</a:t>
            </a:r>
            <a:endParaRPr lang="en-US" sz="2200" dirty="0">
              <a:solidFill>
                <a:srgbClr val="DA291C"/>
              </a:solidFill>
              <a:latin typeface="Candara" panose="020E0502030303020204" pitchFamily="34" charset="0"/>
              <a:cs typeface="Georgia"/>
            </a:endParaRPr>
          </a:p>
        </p:txBody>
      </p:sp>
      <p:cxnSp>
        <p:nvCxnSpPr>
          <p:cNvPr id="9" name="Straight Connector 8"/>
          <p:cNvCxnSpPr/>
          <p:nvPr/>
        </p:nvCxnSpPr>
        <p:spPr>
          <a:xfrm>
            <a:off x="1041503" y="902844"/>
            <a:ext cx="7020560"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52469" y="1010150"/>
            <a:ext cx="7109422" cy="830997"/>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endParaRPr lang="en-US" sz="1600" dirty="0">
              <a:latin typeface="Candara" panose="020E0502030303020204" pitchFamily="34" charset="0"/>
            </a:endParaRPr>
          </a:p>
          <a:p>
            <a:pPr marL="742950" lvl="1" indent="-285750">
              <a:lnSpc>
                <a:spcPct val="150000"/>
              </a:lnSpc>
            </a:pPr>
            <a:endParaRPr lang="en-US" sz="1600" dirty="0">
              <a:latin typeface="Candara" panose="020E0502030303020204" pitchFamily="34" charset="0"/>
            </a:endParaRPr>
          </a:p>
        </p:txBody>
      </p:sp>
      <p:pic>
        <p:nvPicPr>
          <p:cNvPr id="1028" name="Picture 4" descr="http://www.totalmotorcycle.com/motorcycles/2014models/2014-Harley-Davidson-Street750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36" y="1881275"/>
            <a:ext cx="3926568" cy="30082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80596" y="4945595"/>
            <a:ext cx="2342373" cy="369332"/>
          </a:xfrm>
          <a:prstGeom prst="rect">
            <a:avLst/>
          </a:prstGeom>
          <a:noFill/>
        </p:spPr>
        <p:txBody>
          <a:bodyPr wrap="none" rtlCol="0">
            <a:spAutoFit/>
          </a:bodyPr>
          <a:lstStyle/>
          <a:p>
            <a:r>
              <a:rPr lang="en-US" dirty="0" smtClean="0"/>
              <a:t>Harley-Davidson Street</a:t>
            </a:r>
            <a:endParaRPr lang="en-US" dirty="0"/>
          </a:p>
        </p:txBody>
      </p:sp>
    </p:spTree>
    <p:extLst>
      <p:ext uri="{BB962C8B-B14F-4D97-AF65-F5344CB8AC3E}">
        <p14:creationId xmlns:p14="http://schemas.microsoft.com/office/powerpoint/2010/main" val="522844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Template-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37" y="-105280"/>
            <a:ext cx="9184441" cy="6902256"/>
          </a:xfrm>
          <a:prstGeom prst="rect">
            <a:avLst/>
          </a:prstGeom>
        </p:spPr>
      </p:pic>
      <p:sp>
        <p:nvSpPr>
          <p:cNvPr id="8" name="TextBox 7"/>
          <p:cNvSpPr txBox="1"/>
          <p:nvPr/>
        </p:nvSpPr>
        <p:spPr>
          <a:xfrm>
            <a:off x="1041503" y="458503"/>
            <a:ext cx="7466847" cy="430887"/>
          </a:xfrm>
          <a:prstGeom prst="rect">
            <a:avLst/>
          </a:prstGeom>
          <a:noFill/>
        </p:spPr>
        <p:txBody>
          <a:bodyPr wrap="square" rtlCol="0">
            <a:spAutoFit/>
          </a:bodyPr>
          <a:lstStyle/>
          <a:p>
            <a:r>
              <a:rPr lang="en-US" sz="2200" dirty="0" smtClean="0">
                <a:solidFill>
                  <a:srgbClr val="DA291C"/>
                </a:solidFill>
                <a:latin typeface="Candara" panose="020E0502030303020204" pitchFamily="34" charset="0"/>
                <a:cs typeface="Georgia"/>
              </a:rPr>
              <a:t>SUMMARY</a:t>
            </a:r>
            <a:endParaRPr lang="en-US" sz="2200" dirty="0">
              <a:solidFill>
                <a:srgbClr val="DA291C"/>
              </a:solidFill>
              <a:latin typeface="Candara" panose="020E0502030303020204" pitchFamily="34" charset="0"/>
              <a:cs typeface="Georgia"/>
            </a:endParaRPr>
          </a:p>
        </p:txBody>
      </p:sp>
      <p:cxnSp>
        <p:nvCxnSpPr>
          <p:cNvPr id="9" name="Straight Connector 8"/>
          <p:cNvCxnSpPr/>
          <p:nvPr/>
        </p:nvCxnSpPr>
        <p:spPr>
          <a:xfrm>
            <a:off x="1041503" y="902844"/>
            <a:ext cx="7020560"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52469" y="1010150"/>
            <a:ext cx="7109422" cy="830997"/>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endParaRPr lang="en-US" sz="1600" dirty="0">
              <a:latin typeface="Candara" panose="020E0502030303020204" pitchFamily="34" charset="0"/>
            </a:endParaRPr>
          </a:p>
          <a:p>
            <a:pPr marL="742950" lvl="1" indent="-285750">
              <a:lnSpc>
                <a:spcPct val="150000"/>
              </a:lnSpc>
            </a:pPr>
            <a:endParaRPr lang="en-US" sz="1600" dirty="0">
              <a:latin typeface="Candara" panose="020E0502030303020204" pitchFamily="34" charset="0"/>
            </a:endParaRPr>
          </a:p>
        </p:txBody>
      </p:sp>
      <p:sp>
        <p:nvSpPr>
          <p:cNvPr id="11" name="TextBox 10"/>
          <p:cNvSpPr txBox="1"/>
          <p:nvPr/>
        </p:nvSpPr>
        <p:spPr>
          <a:xfrm>
            <a:off x="1041503" y="1176521"/>
            <a:ext cx="6942385" cy="470898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ndara" panose="020E0502030303020204" pitchFamily="34" charset="0"/>
              </a:rPr>
              <a:t>Both great experiences</a:t>
            </a:r>
          </a:p>
          <a:p>
            <a:pPr marL="285750" indent="-285750">
              <a:buFont typeface="Arial" panose="020B0604020202020204" pitchFamily="34" charset="0"/>
              <a:buChar char="•"/>
            </a:pPr>
            <a:endParaRPr lang="en-US" dirty="0" smtClean="0">
              <a:latin typeface="Candara" panose="020E0502030303020204" pitchFamily="34" charset="0"/>
            </a:endParaRPr>
          </a:p>
          <a:p>
            <a:pPr marL="285750" indent="-285750">
              <a:buFont typeface="Arial" panose="020B0604020202020204" pitchFamily="34" charset="0"/>
              <a:buChar char="•"/>
            </a:pPr>
            <a:r>
              <a:rPr lang="en-US" dirty="0" smtClean="0">
                <a:latin typeface="Candara" panose="020E0502030303020204" pitchFamily="34" charset="0"/>
              </a:rPr>
              <a:t>Both require learning …..</a:t>
            </a:r>
          </a:p>
          <a:p>
            <a:pPr marL="742950" lvl="1" indent="-285750">
              <a:buFont typeface="Arial" panose="020B0604020202020204" pitchFamily="34" charset="0"/>
              <a:buChar char="•"/>
            </a:pPr>
            <a:r>
              <a:rPr lang="en-US" dirty="0" smtClean="0">
                <a:latin typeface="Candara" panose="020E0502030303020204" pitchFamily="34" charset="0"/>
              </a:rPr>
              <a:t>About country, culture, norms, motorcycle market, etc.</a:t>
            </a:r>
          </a:p>
          <a:p>
            <a:pPr marL="742950" lvl="1" indent="-285750">
              <a:buFont typeface="Arial" panose="020B0604020202020204" pitchFamily="34" charset="0"/>
              <a:buChar char="•"/>
            </a:pPr>
            <a:endParaRPr lang="en-US" dirty="0" smtClean="0">
              <a:latin typeface="Candara" panose="020E0502030303020204" pitchFamily="34" charset="0"/>
            </a:endParaRPr>
          </a:p>
          <a:p>
            <a:pPr marL="285750" indent="-285750">
              <a:buFont typeface="Arial" panose="020B0604020202020204" pitchFamily="34" charset="0"/>
              <a:buChar char="•"/>
            </a:pPr>
            <a:r>
              <a:rPr lang="en-US" dirty="0" smtClean="0">
                <a:latin typeface="Candara" panose="020E0502030303020204" pitchFamily="34" charset="0"/>
              </a:rPr>
              <a:t>Many dimensions to consider</a:t>
            </a:r>
          </a:p>
          <a:p>
            <a:pPr marL="285750" indent="-285750">
              <a:buFont typeface="Arial" panose="020B0604020202020204" pitchFamily="34" charset="0"/>
              <a:buChar char="•"/>
            </a:pPr>
            <a:endParaRPr lang="en-US" dirty="0">
              <a:latin typeface="Candara" panose="020E0502030303020204" pitchFamily="34" charset="0"/>
            </a:endParaRPr>
          </a:p>
          <a:p>
            <a:pPr marL="285750" indent="-285750">
              <a:buFont typeface="Arial" panose="020B0604020202020204" pitchFamily="34" charset="0"/>
              <a:buChar char="•"/>
            </a:pPr>
            <a:r>
              <a:rPr lang="en-US" dirty="0" smtClean="0">
                <a:latin typeface="Candara" panose="020E0502030303020204" pitchFamily="34" charset="0"/>
              </a:rPr>
              <a:t>Adapt, be open and flexible</a:t>
            </a:r>
          </a:p>
          <a:p>
            <a:pPr marL="285750" indent="-285750">
              <a:buFont typeface="Arial" panose="020B0604020202020204" pitchFamily="34" charset="0"/>
              <a:buChar char="•"/>
            </a:pPr>
            <a:endParaRPr lang="en-US" dirty="0">
              <a:latin typeface="Candara" panose="020E0502030303020204" pitchFamily="34" charset="0"/>
            </a:endParaRPr>
          </a:p>
          <a:p>
            <a:pPr marL="285750" indent="-285750">
              <a:buFont typeface="Arial" panose="020B0604020202020204" pitchFamily="34" charset="0"/>
              <a:buChar char="•"/>
            </a:pPr>
            <a:endParaRPr lang="en-US" dirty="0" smtClean="0">
              <a:latin typeface="Candara" panose="020E0502030303020204" pitchFamily="34" charset="0"/>
            </a:endParaRPr>
          </a:p>
          <a:p>
            <a:pPr marL="285750" indent="-285750">
              <a:buFont typeface="Arial" panose="020B0604020202020204" pitchFamily="34" charset="0"/>
              <a:buChar char="•"/>
            </a:pPr>
            <a:endParaRPr lang="en-US" dirty="0">
              <a:latin typeface="Candara" panose="020E0502030303020204" pitchFamily="34" charset="0"/>
            </a:endParaRPr>
          </a:p>
          <a:p>
            <a:r>
              <a:rPr lang="en-US" sz="2800" dirty="0" smtClean="0">
                <a:latin typeface="Candara" panose="020E0502030303020204" pitchFamily="34" charset="0"/>
              </a:rPr>
              <a:t>Must develop unique, specific Strategy!</a:t>
            </a:r>
          </a:p>
          <a:p>
            <a:endParaRPr lang="en-US" sz="2800" dirty="0">
              <a:latin typeface="Candara" panose="020E0502030303020204" pitchFamily="34" charset="0"/>
            </a:endParaRPr>
          </a:p>
          <a:p>
            <a:r>
              <a:rPr lang="en-US" sz="2800" i="1" dirty="0" smtClean="0">
                <a:latin typeface="Candara" panose="020E0502030303020204" pitchFamily="34" charset="0"/>
              </a:rPr>
              <a:t>					Enjoy your journey……..</a:t>
            </a:r>
          </a:p>
          <a:p>
            <a:pPr marL="285750" indent="-285750">
              <a:buFont typeface="Arial" panose="020B0604020202020204" pitchFamily="34" charset="0"/>
              <a:buChar char="•"/>
            </a:pPr>
            <a:endParaRPr lang="en-US" dirty="0" smtClean="0">
              <a:latin typeface="Candara" panose="020E0502030303020204" pitchFamily="34" charset="0"/>
            </a:endParaRPr>
          </a:p>
        </p:txBody>
      </p:sp>
    </p:spTree>
    <p:extLst>
      <p:ext uri="{BB962C8B-B14F-4D97-AF65-F5344CB8AC3E}">
        <p14:creationId xmlns:p14="http://schemas.microsoft.com/office/powerpoint/2010/main" val="720062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Template-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6" name="TextBox 5"/>
          <p:cNvSpPr txBox="1"/>
          <p:nvPr/>
        </p:nvSpPr>
        <p:spPr>
          <a:xfrm>
            <a:off x="1009888" y="5229243"/>
            <a:ext cx="4714240" cy="430887"/>
          </a:xfrm>
          <a:prstGeom prst="rect">
            <a:avLst/>
          </a:prstGeom>
          <a:noFill/>
        </p:spPr>
        <p:txBody>
          <a:bodyPr wrap="square" rtlCol="0">
            <a:spAutoFit/>
          </a:bodyPr>
          <a:lstStyle/>
          <a:p>
            <a:r>
              <a:rPr lang="en-US" sz="2200" dirty="0" smtClean="0">
                <a:solidFill>
                  <a:schemeClr val="bg1"/>
                </a:solidFill>
                <a:latin typeface="Georgia"/>
                <a:cs typeface="Georgia"/>
              </a:rPr>
              <a:t>Thank You</a:t>
            </a:r>
            <a:endParaRPr lang="en-US" sz="2200" dirty="0">
              <a:solidFill>
                <a:schemeClr val="bg1"/>
              </a:solidFill>
              <a:latin typeface="Georgia"/>
              <a:cs typeface="Georgia"/>
            </a:endParaRPr>
          </a:p>
        </p:txBody>
      </p:sp>
    </p:spTree>
    <p:extLst>
      <p:ext uri="{BB962C8B-B14F-4D97-AF65-F5344CB8AC3E}">
        <p14:creationId xmlns:p14="http://schemas.microsoft.com/office/powerpoint/2010/main" val="1127402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Template-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37" y="-105280"/>
            <a:ext cx="9184441" cy="6902256"/>
          </a:xfrm>
          <a:prstGeom prst="rect">
            <a:avLst/>
          </a:prstGeom>
        </p:spPr>
      </p:pic>
      <p:sp>
        <p:nvSpPr>
          <p:cNvPr id="8" name="TextBox 7"/>
          <p:cNvSpPr txBox="1"/>
          <p:nvPr/>
        </p:nvSpPr>
        <p:spPr>
          <a:xfrm>
            <a:off x="1041503" y="458503"/>
            <a:ext cx="7466847" cy="430887"/>
          </a:xfrm>
          <a:prstGeom prst="rect">
            <a:avLst/>
          </a:prstGeom>
          <a:noFill/>
        </p:spPr>
        <p:txBody>
          <a:bodyPr wrap="square" rtlCol="0">
            <a:spAutoFit/>
          </a:bodyPr>
          <a:lstStyle/>
          <a:p>
            <a:r>
              <a:rPr lang="en-US" sz="2200" dirty="0" smtClean="0">
                <a:solidFill>
                  <a:srgbClr val="DA291C"/>
                </a:solidFill>
                <a:latin typeface="Candara" panose="020E0502030303020204" pitchFamily="34" charset="0"/>
                <a:cs typeface="Georgia"/>
              </a:rPr>
              <a:t>My Background</a:t>
            </a:r>
            <a:endParaRPr lang="en-US" sz="2200" dirty="0">
              <a:solidFill>
                <a:srgbClr val="DA291C"/>
              </a:solidFill>
              <a:latin typeface="Candara" panose="020E0502030303020204" pitchFamily="34" charset="0"/>
              <a:cs typeface="Georgia"/>
            </a:endParaRPr>
          </a:p>
        </p:txBody>
      </p:sp>
      <p:cxnSp>
        <p:nvCxnSpPr>
          <p:cNvPr id="9" name="Straight Connector 8"/>
          <p:cNvCxnSpPr/>
          <p:nvPr/>
        </p:nvCxnSpPr>
        <p:spPr>
          <a:xfrm>
            <a:off x="1041503" y="902844"/>
            <a:ext cx="7020560"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52469" y="1010150"/>
            <a:ext cx="7109422" cy="830997"/>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endParaRPr lang="en-US" sz="1600" dirty="0">
              <a:latin typeface="Candara" panose="020E0502030303020204" pitchFamily="34" charset="0"/>
            </a:endParaRPr>
          </a:p>
          <a:p>
            <a:pPr marL="742950" lvl="1" indent="-285750">
              <a:lnSpc>
                <a:spcPct val="150000"/>
              </a:lnSpc>
            </a:pPr>
            <a:endParaRPr lang="en-US" sz="1600" dirty="0">
              <a:latin typeface="Candara" panose="020E0502030303020204" pitchFamily="34" charset="0"/>
            </a:endParaRPr>
          </a:p>
        </p:txBody>
      </p:sp>
      <p:sp>
        <p:nvSpPr>
          <p:cNvPr id="11" name="TextBox 10"/>
          <p:cNvSpPr txBox="1"/>
          <p:nvPr/>
        </p:nvSpPr>
        <p:spPr>
          <a:xfrm>
            <a:off x="1041503" y="1205716"/>
            <a:ext cx="6942385" cy="25853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smtClean="0">
                <a:latin typeface="Candara" panose="020E0502030303020204" pitchFamily="34" charset="0"/>
              </a:rPr>
              <a:t>19</a:t>
            </a:r>
            <a:r>
              <a:rPr lang="en-US" dirty="0">
                <a:latin typeface="Candara" panose="020E0502030303020204" pitchFamily="34" charset="0"/>
              </a:rPr>
              <a:t>+ years at </a:t>
            </a:r>
            <a:r>
              <a:rPr lang="en-US" dirty="0" smtClean="0">
                <a:latin typeface="Candara" panose="020E0502030303020204" pitchFamily="34" charset="0"/>
              </a:rPr>
              <a:t>Harley-Davidson</a:t>
            </a:r>
          </a:p>
          <a:p>
            <a:pPr marL="285750" indent="-285750">
              <a:lnSpc>
                <a:spcPct val="150000"/>
              </a:lnSpc>
              <a:buFont typeface="Arial" panose="020B0604020202020204" pitchFamily="34" charset="0"/>
              <a:buChar char="•"/>
            </a:pPr>
            <a:r>
              <a:rPr lang="en-US" dirty="0" smtClean="0">
                <a:latin typeface="Candara" panose="020E0502030303020204" pitchFamily="34" charset="0"/>
              </a:rPr>
              <a:t>Variety of roles – led Global Expansion 2009-2012</a:t>
            </a:r>
            <a:endParaRPr lang="en-US" dirty="0">
              <a:latin typeface="Candara" panose="020E0502030303020204" pitchFamily="34" charset="0"/>
            </a:endParaRPr>
          </a:p>
          <a:p>
            <a:pPr marL="285750" indent="-285750">
              <a:lnSpc>
                <a:spcPct val="150000"/>
              </a:lnSpc>
              <a:buFont typeface="Arial" panose="020B0604020202020204" pitchFamily="34" charset="0"/>
              <a:buChar char="•"/>
            </a:pPr>
            <a:r>
              <a:rPr lang="en-US" dirty="0">
                <a:latin typeface="Candara" panose="020E0502030303020204" pitchFamily="34" charset="0"/>
              </a:rPr>
              <a:t>Left </a:t>
            </a:r>
            <a:r>
              <a:rPr lang="en-US" dirty="0" smtClean="0">
                <a:latin typeface="Candara" panose="020E0502030303020204" pitchFamily="34" charset="0"/>
              </a:rPr>
              <a:t>H-D in </a:t>
            </a:r>
            <a:r>
              <a:rPr lang="en-US" dirty="0">
                <a:latin typeface="Candara" panose="020E0502030303020204" pitchFamily="34" charset="0"/>
              </a:rPr>
              <a:t>late </a:t>
            </a:r>
            <a:r>
              <a:rPr lang="en-US" dirty="0" smtClean="0">
                <a:latin typeface="Candara" panose="020E0502030303020204" pitchFamily="34" charset="0"/>
              </a:rPr>
              <a:t>2012</a:t>
            </a:r>
          </a:p>
          <a:p>
            <a:pPr marL="285750" indent="-285750">
              <a:lnSpc>
                <a:spcPct val="150000"/>
              </a:lnSpc>
              <a:buFont typeface="Arial" panose="020B0604020202020204" pitchFamily="34" charset="0"/>
              <a:buChar char="•"/>
            </a:pPr>
            <a:r>
              <a:rPr lang="en-US" dirty="0" smtClean="0">
                <a:latin typeface="Candara" panose="020E0502030303020204" pitchFamily="34" charset="0"/>
              </a:rPr>
              <a:t>Now focused on smaller companies / start-ups</a:t>
            </a:r>
          </a:p>
          <a:p>
            <a:pPr marL="285750" indent="-285750">
              <a:lnSpc>
                <a:spcPct val="150000"/>
              </a:lnSpc>
              <a:buFont typeface="Arial" panose="020B0604020202020204" pitchFamily="34" charset="0"/>
              <a:buChar char="•"/>
            </a:pPr>
            <a:r>
              <a:rPr lang="en-US" dirty="0" smtClean="0">
                <a:latin typeface="Candara" panose="020E0502030303020204" pitchFamily="34" charset="0"/>
              </a:rPr>
              <a:t>Began working with Royal Enfield:  July </a:t>
            </a:r>
            <a:r>
              <a:rPr lang="en-US" dirty="0">
                <a:latin typeface="Candara" panose="020E0502030303020204" pitchFamily="34" charset="0"/>
              </a:rPr>
              <a:t>2014 </a:t>
            </a:r>
            <a:endParaRPr lang="en-US" dirty="0" smtClean="0">
              <a:latin typeface="Candara" panose="020E0502030303020204" pitchFamily="34" charset="0"/>
            </a:endParaRPr>
          </a:p>
          <a:p>
            <a:pPr marL="285750" indent="-285750">
              <a:lnSpc>
                <a:spcPct val="150000"/>
              </a:lnSpc>
              <a:buFont typeface="Arial" panose="020B0604020202020204" pitchFamily="34" charset="0"/>
              <a:buChar char="•"/>
            </a:pPr>
            <a:r>
              <a:rPr lang="en-US" dirty="0" smtClean="0">
                <a:latin typeface="Candara" panose="020E0502030303020204" pitchFamily="34" charset="0"/>
              </a:rPr>
              <a:t>Tasked with re-launching RE brand in North America</a:t>
            </a:r>
          </a:p>
        </p:txBody>
      </p:sp>
    </p:spTree>
    <p:extLst>
      <p:ext uri="{BB962C8B-B14F-4D97-AF65-F5344CB8AC3E}">
        <p14:creationId xmlns:p14="http://schemas.microsoft.com/office/powerpoint/2010/main" val="995310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Template-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37" y="-105280"/>
            <a:ext cx="9184441" cy="6902256"/>
          </a:xfrm>
          <a:prstGeom prst="rect">
            <a:avLst/>
          </a:prstGeom>
        </p:spPr>
      </p:pic>
      <p:sp>
        <p:nvSpPr>
          <p:cNvPr id="8" name="TextBox 7"/>
          <p:cNvSpPr txBox="1"/>
          <p:nvPr/>
        </p:nvSpPr>
        <p:spPr>
          <a:xfrm>
            <a:off x="1041503" y="458503"/>
            <a:ext cx="7466847" cy="430887"/>
          </a:xfrm>
          <a:prstGeom prst="rect">
            <a:avLst/>
          </a:prstGeom>
          <a:noFill/>
        </p:spPr>
        <p:txBody>
          <a:bodyPr wrap="square" rtlCol="0">
            <a:spAutoFit/>
          </a:bodyPr>
          <a:lstStyle/>
          <a:p>
            <a:r>
              <a:rPr lang="en-US" sz="2200" dirty="0" smtClean="0">
                <a:solidFill>
                  <a:srgbClr val="DA291C"/>
                </a:solidFill>
                <a:latin typeface="Candara" panose="020E0502030303020204" pitchFamily="34" charset="0"/>
                <a:cs typeface="Georgia"/>
              </a:rPr>
              <a:t>Primary Discussion</a:t>
            </a:r>
            <a:endParaRPr lang="en-US" sz="2200" dirty="0">
              <a:solidFill>
                <a:srgbClr val="DA291C"/>
              </a:solidFill>
              <a:latin typeface="Candara" panose="020E0502030303020204" pitchFamily="34" charset="0"/>
              <a:cs typeface="Georgia"/>
            </a:endParaRPr>
          </a:p>
        </p:txBody>
      </p:sp>
      <p:cxnSp>
        <p:nvCxnSpPr>
          <p:cNvPr id="9" name="Straight Connector 8"/>
          <p:cNvCxnSpPr/>
          <p:nvPr/>
        </p:nvCxnSpPr>
        <p:spPr>
          <a:xfrm>
            <a:off x="1041503" y="902844"/>
            <a:ext cx="7020560"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52469" y="1010150"/>
            <a:ext cx="7109422" cy="830997"/>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endParaRPr lang="en-US" sz="1600" dirty="0">
              <a:latin typeface="Candara" panose="020E0502030303020204" pitchFamily="34" charset="0"/>
            </a:endParaRPr>
          </a:p>
          <a:p>
            <a:pPr marL="742950" lvl="1" indent="-285750">
              <a:lnSpc>
                <a:spcPct val="150000"/>
              </a:lnSpc>
            </a:pPr>
            <a:endParaRPr lang="en-US" sz="1600" dirty="0">
              <a:latin typeface="Candara" panose="020E0502030303020204" pitchFamily="34" charset="0"/>
            </a:endParaRPr>
          </a:p>
        </p:txBody>
      </p:sp>
      <p:sp>
        <p:nvSpPr>
          <p:cNvPr id="11" name="TextBox 10"/>
          <p:cNvSpPr txBox="1"/>
          <p:nvPr/>
        </p:nvSpPr>
        <p:spPr>
          <a:xfrm>
            <a:off x="1041503" y="1205716"/>
            <a:ext cx="6942385" cy="3970318"/>
          </a:xfrm>
          <a:prstGeom prst="rect">
            <a:avLst/>
          </a:prstGeom>
          <a:noFill/>
        </p:spPr>
        <p:txBody>
          <a:bodyPr wrap="square" rtlCol="0">
            <a:spAutoFit/>
          </a:bodyPr>
          <a:lstStyle/>
          <a:p>
            <a:pPr>
              <a:lnSpc>
                <a:spcPct val="150000"/>
              </a:lnSpc>
            </a:pPr>
            <a:r>
              <a:rPr lang="en-US" sz="2800" dirty="0" smtClean="0">
                <a:latin typeface="Candara" panose="020E0502030303020204" pitchFamily="34" charset="0"/>
              </a:rPr>
              <a:t>Challenges of:</a:t>
            </a:r>
          </a:p>
          <a:p>
            <a:pPr>
              <a:lnSpc>
                <a:spcPct val="150000"/>
              </a:lnSpc>
            </a:pPr>
            <a:endParaRPr lang="en-US" sz="2800" dirty="0" smtClean="0">
              <a:latin typeface="Candara" panose="020E0502030303020204" pitchFamily="34" charset="0"/>
            </a:endParaRPr>
          </a:p>
          <a:p>
            <a:pPr marL="742950" lvl="1" indent="-285750">
              <a:lnSpc>
                <a:spcPct val="150000"/>
              </a:lnSpc>
              <a:buFont typeface="Arial" panose="020B0604020202020204" pitchFamily="34" charset="0"/>
              <a:buChar char="•"/>
            </a:pPr>
            <a:r>
              <a:rPr lang="en-US" sz="2800" dirty="0" smtClean="0">
                <a:latin typeface="Candara" panose="020E0502030303020204" pitchFamily="34" charset="0"/>
              </a:rPr>
              <a:t>Taking                         to India</a:t>
            </a:r>
          </a:p>
          <a:p>
            <a:pPr>
              <a:lnSpc>
                <a:spcPct val="150000"/>
              </a:lnSpc>
            </a:pPr>
            <a:endParaRPr lang="en-US" sz="2800" dirty="0" smtClean="0">
              <a:latin typeface="Candara" panose="020E0502030303020204" pitchFamily="34" charset="0"/>
            </a:endParaRPr>
          </a:p>
          <a:p>
            <a:pPr>
              <a:lnSpc>
                <a:spcPct val="150000"/>
              </a:lnSpc>
            </a:pPr>
            <a:endParaRPr lang="en-US" sz="2800" dirty="0" smtClean="0">
              <a:latin typeface="Candara" panose="020E0502030303020204" pitchFamily="34" charset="0"/>
            </a:endParaRPr>
          </a:p>
          <a:p>
            <a:pPr marL="742950" lvl="1" indent="-285750">
              <a:lnSpc>
                <a:spcPct val="150000"/>
              </a:lnSpc>
              <a:buFont typeface="Arial" panose="020B0604020202020204" pitchFamily="34" charset="0"/>
              <a:buChar char="•"/>
            </a:pPr>
            <a:r>
              <a:rPr lang="en-US" sz="2800" dirty="0" smtClean="0">
                <a:latin typeface="Candara" panose="020E0502030303020204" pitchFamily="34" charset="0"/>
              </a:rPr>
              <a:t>Bringing                     to the USA</a:t>
            </a:r>
          </a:p>
        </p:txBody>
      </p:sp>
      <p:grpSp>
        <p:nvGrpSpPr>
          <p:cNvPr id="7" name="Group 2"/>
          <p:cNvGrpSpPr>
            <a:grpSpLocks/>
          </p:cNvGrpSpPr>
          <p:nvPr/>
        </p:nvGrpSpPr>
        <p:grpSpPr bwMode="auto">
          <a:xfrm>
            <a:off x="2892143" y="2222022"/>
            <a:ext cx="1801042" cy="1469109"/>
            <a:chOff x="1568" y="912"/>
            <a:chExt cx="2694" cy="2198"/>
          </a:xfrm>
        </p:grpSpPr>
        <p:sp>
          <p:nvSpPr>
            <p:cNvPr id="12" name="Rectangle 3"/>
            <p:cNvSpPr>
              <a:spLocks noChangeArrowheads="1"/>
            </p:cNvSpPr>
            <p:nvPr/>
          </p:nvSpPr>
          <p:spPr bwMode="auto">
            <a:xfrm>
              <a:off x="1883" y="1737"/>
              <a:ext cx="2067" cy="52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endParaRPr>
            </a:p>
          </p:txBody>
        </p:sp>
        <p:pic>
          <p:nvPicPr>
            <p:cNvPr id="13" name="Picture 4" descr="HDcompan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8" y="912"/>
              <a:ext cx="2694" cy="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6572" y="4177814"/>
            <a:ext cx="1456613" cy="1379095"/>
          </a:xfrm>
          <a:prstGeom prst="rect">
            <a:avLst/>
          </a:prstGeom>
        </p:spPr>
      </p:pic>
    </p:spTree>
    <p:extLst>
      <p:ext uri="{BB962C8B-B14F-4D97-AF65-F5344CB8AC3E}">
        <p14:creationId xmlns:p14="http://schemas.microsoft.com/office/powerpoint/2010/main" val="2400778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_Template-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37" y="-105280"/>
            <a:ext cx="9184441" cy="6902256"/>
          </a:xfrm>
          <a:prstGeom prst="rect">
            <a:avLst/>
          </a:prstGeom>
        </p:spPr>
      </p:pic>
      <p:sp>
        <p:nvSpPr>
          <p:cNvPr id="8" name="TextBox 7"/>
          <p:cNvSpPr txBox="1"/>
          <p:nvPr/>
        </p:nvSpPr>
        <p:spPr>
          <a:xfrm>
            <a:off x="1041503" y="458503"/>
            <a:ext cx="7466847" cy="430887"/>
          </a:xfrm>
          <a:prstGeom prst="rect">
            <a:avLst/>
          </a:prstGeom>
          <a:noFill/>
        </p:spPr>
        <p:txBody>
          <a:bodyPr wrap="square" rtlCol="0">
            <a:spAutoFit/>
          </a:bodyPr>
          <a:lstStyle/>
          <a:p>
            <a:r>
              <a:rPr lang="en-US" sz="2200" dirty="0" smtClean="0">
                <a:solidFill>
                  <a:srgbClr val="DA291C"/>
                </a:solidFill>
                <a:latin typeface="Candara" panose="020E0502030303020204" pitchFamily="34" charset="0"/>
                <a:cs typeface="Georgia"/>
              </a:rPr>
              <a:t>Primary Discussion</a:t>
            </a:r>
            <a:endParaRPr lang="en-US" sz="2200" dirty="0">
              <a:solidFill>
                <a:srgbClr val="DA291C"/>
              </a:solidFill>
              <a:latin typeface="Candara" panose="020E0502030303020204" pitchFamily="34" charset="0"/>
              <a:cs typeface="Georgia"/>
            </a:endParaRPr>
          </a:p>
        </p:txBody>
      </p:sp>
      <p:cxnSp>
        <p:nvCxnSpPr>
          <p:cNvPr id="9" name="Straight Connector 8"/>
          <p:cNvCxnSpPr/>
          <p:nvPr/>
        </p:nvCxnSpPr>
        <p:spPr>
          <a:xfrm>
            <a:off x="1041503" y="902844"/>
            <a:ext cx="7020560" cy="0"/>
          </a:xfrm>
          <a:prstGeom prst="line">
            <a:avLst/>
          </a:prstGeom>
          <a:ln>
            <a:solidFill>
              <a:srgbClr val="DA291C"/>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752469" y="1010150"/>
            <a:ext cx="7109422" cy="830997"/>
          </a:xfrm>
          <a:prstGeom prst="rect">
            <a:avLst/>
          </a:prstGeom>
          <a:noFill/>
        </p:spPr>
        <p:txBody>
          <a:bodyPr wrap="square" rtlCol="0">
            <a:spAutoFit/>
          </a:bodyPr>
          <a:lstStyle/>
          <a:p>
            <a:pPr marL="742950" lvl="1" indent="-285750">
              <a:lnSpc>
                <a:spcPct val="150000"/>
              </a:lnSpc>
              <a:buFont typeface="Arial" panose="020B0604020202020204" pitchFamily="34" charset="0"/>
              <a:buChar char="•"/>
            </a:pPr>
            <a:endParaRPr lang="en-US" sz="1600" dirty="0">
              <a:latin typeface="Candara" panose="020E0502030303020204" pitchFamily="34" charset="0"/>
            </a:endParaRPr>
          </a:p>
          <a:p>
            <a:pPr marL="742950" lvl="1" indent="-285750">
              <a:lnSpc>
                <a:spcPct val="150000"/>
              </a:lnSpc>
            </a:pPr>
            <a:endParaRPr lang="en-US" sz="1600" dirty="0">
              <a:latin typeface="Candara" panose="020E0502030303020204" pitchFamily="34" charset="0"/>
            </a:endParaRPr>
          </a:p>
        </p:txBody>
      </p:sp>
      <p:sp>
        <p:nvSpPr>
          <p:cNvPr id="11" name="TextBox 10"/>
          <p:cNvSpPr txBox="1"/>
          <p:nvPr/>
        </p:nvSpPr>
        <p:spPr>
          <a:xfrm>
            <a:off x="1041503" y="1205716"/>
            <a:ext cx="6942385" cy="3970318"/>
          </a:xfrm>
          <a:prstGeom prst="rect">
            <a:avLst/>
          </a:prstGeom>
          <a:noFill/>
        </p:spPr>
        <p:txBody>
          <a:bodyPr wrap="square" rtlCol="0">
            <a:spAutoFit/>
          </a:bodyPr>
          <a:lstStyle/>
          <a:p>
            <a:pPr>
              <a:lnSpc>
                <a:spcPct val="150000"/>
              </a:lnSpc>
            </a:pPr>
            <a:endParaRPr lang="en-US" sz="2800" dirty="0" smtClean="0">
              <a:latin typeface="Candara" panose="020E0502030303020204" pitchFamily="34" charset="0"/>
            </a:endParaRPr>
          </a:p>
          <a:p>
            <a:pPr>
              <a:lnSpc>
                <a:spcPct val="150000"/>
              </a:lnSpc>
            </a:pPr>
            <a:endParaRPr lang="en-US" sz="2800" dirty="0">
              <a:latin typeface="Candara" panose="020E0502030303020204" pitchFamily="34" charset="0"/>
            </a:endParaRPr>
          </a:p>
          <a:p>
            <a:pPr>
              <a:lnSpc>
                <a:spcPct val="150000"/>
              </a:lnSpc>
            </a:pPr>
            <a:endParaRPr lang="en-US" sz="2800" dirty="0" smtClean="0">
              <a:latin typeface="Candara" panose="020E0502030303020204" pitchFamily="34" charset="0"/>
            </a:endParaRPr>
          </a:p>
          <a:p>
            <a:pPr>
              <a:lnSpc>
                <a:spcPct val="150000"/>
              </a:lnSpc>
            </a:pPr>
            <a:r>
              <a:rPr lang="en-US" sz="2800" dirty="0" smtClean="0">
                <a:latin typeface="Candara" panose="020E0502030303020204" pitchFamily="34" charset="0"/>
              </a:rPr>
              <a:t>…..each requires a unique, specific Strategy!</a:t>
            </a:r>
          </a:p>
          <a:p>
            <a:pPr>
              <a:lnSpc>
                <a:spcPct val="150000"/>
              </a:lnSpc>
            </a:pPr>
            <a:endParaRPr lang="en-US" sz="2800" dirty="0">
              <a:latin typeface="Candara" panose="020E0502030303020204" pitchFamily="34" charset="0"/>
            </a:endParaRPr>
          </a:p>
          <a:p>
            <a:pPr>
              <a:lnSpc>
                <a:spcPct val="150000"/>
              </a:lnSpc>
            </a:pPr>
            <a:endParaRPr lang="en-US" sz="2800" dirty="0" smtClean="0">
              <a:latin typeface="Candara" panose="020E0502030303020204" pitchFamily="34" charset="0"/>
            </a:endParaRPr>
          </a:p>
        </p:txBody>
      </p:sp>
    </p:spTree>
    <p:extLst>
      <p:ext uri="{BB962C8B-B14F-4D97-AF65-F5344CB8AC3E}">
        <p14:creationId xmlns:p14="http://schemas.microsoft.com/office/powerpoint/2010/main" val="2609650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D17119C - Founders s.jpg"/>
          <p:cNvPicPr>
            <a:picLocks noChangeAspect="1"/>
          </p:cNvPicPr>
          <p:nvPr/>
        </p:nvPicPr>
        <p:blipFill>
          <a:blip r:embed="rId3"/>
          <a:srcRect l="6529" t="5882" r="12451" b="2519"/>
          <a:stretch>
            <a:fillRect/>
          </a:stretch>
        </p:blipFill>
        <p:spPr>
          <a:xfrm>
            <a:off x="209550" y="990600"/>
            <a:ext cx="3741738" cy="2860675"/>
          </a:xfrm>
          <a:prstGeom prst="rect">
            <a:avLst/>
          </a:prstGeom>
          <a:ln>
            <a:noFill/>
          </a:ln>
          <a:effectLst>
            <a:outerShdw blurRad="292100" dist="139700" dir="2700000" algn="tl" rotWithShape="0">
              <a:srgbClr val="333333">
                <a:alpha val="65000"/>
              </a:srgbClr>
            </a:outerShdw>
          </a:effectLst>
        </p:spPr>
      </p:pic>
      <p:pic>
        <p:nvPicPr>
          <p:cNvPr id="9" name="Picture 8" descr="HD38459C - 1903 bike s.jpg"/>
          <p:cNvPicPr>
            <a:picLocks noChangeAspect="1"/>
          </p:cNvPicPr>
          <p:nvPr/>
        </p:nvPicPr>
        <p:blipFill>
          <a:blip r:embed="rId4"/>
          <a:srcRect t="13221" b="12857"/>
          <a:stretch>
            <a:fillRect/>
          </a:stretch>
        </p:blipFill>
        <p:spPr>
          <a:xfrm>
            <a:off x="463550" y="4354513"/>
            <a:ext cx="3201988" cy="1843087"/>
          </a:xfrm>
          <a:prstGeom prst="rect">
            <a:avLst/>
          </a:prstGeom>
          <a:ln>
            <a:noFill/>
          </a:ln>
          <a:effectLst>
            <a:outerShdw blurRad="292100" dist="139700" dir="2700000" algn="tl" rotWithShape="0">
              <a:srgbClr val="333333">
                <a:alpha val="65000"/>
              </a:srgbClr>
            </a:outerShdw>
          </a:effectLst>
        </p:spPr>
      </p:pic>
      <p:pic>
        <p:nvPicPr>
          <p:cNvPr id="9220" name="Picture 5" descr="HD38676-2 - Globe s R.png"/>
          <p:cNvPicPr>
            <a:picLocks noChangeAspect="1"/>
          </p:cNvPicPr>
          <p:nvPr/>
        </p:nvPicPr>
        <p:blipFill>
          <a:blip r:embed="rId5">
            <a:extLst>
              <a:ext uri="{28A0092B-C50C-407E-A947-70E740481C1C}">
                <a14:useLocalDpi xmlns:a14="http://schemas.microsoft.com/office/drawing/2010/main" val="0"/>
              </a:ext>
            </a:extLst>
          </a:blip>
          <a:srcRect l="37405"/>
          <a:stretch>
            <a:fillRect/>
          </a:stretch>
        </p:blipFill>
        <p:spPr bwMode="auto">
          <a:xfrm>
            <a:off x="3190875" y="0"/>
            <a:ext cx="5953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746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9050"/>
            <a:ext cx="9144000" cy="669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5" name="Text Box 3"/>
          <p:cNvSpPr txBox="1">
            <a:spLocks noChangeArrowheads="1"/>
          </p:cNvSpPr>
          <p:nvPr/>
        </p:nvSpPr>
        <p:spPr bwMode="auto">
          <a:xfrm>
            <a:off x="152400" y="6432550"/>
            <a:ext cx="30384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20" tIns="45661" rIns="91320" bIns="45661">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solidFill>
                  <a:schemeClr val="bg1"/>
                </a:solidFill>
                <a:cs typeface="Arial" panose="020B0604020202020204" pitchFamily="34" charset="0"/>
              </a:rPr>
              <a:t>Source: 2006 ZMET Study of Harley-Davidson Motor Company</a:t>
            </a:r>
          </a:p>
        </p:txBody>
      </p:sp>
    </p:spTree>
    <p:extLst>
      <p:ext uri="{BB962C8B-B14F-4D97-AF65-F5344CB8AC3E}">
        <p14:creationId xmlns:p14="http://schemas.microsoft.com/office/powerpoint/2010/main" val="234483768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4675188" y="2333625"/>
            <a:ext cx="677862"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646" tIns="42823" rIns="85646" bIns="42823">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rgbClr val="969696"/>
                </a:solidFill>
                <a:cs typeface="Arial" panose="020B0604020202020204" pitchFamily="34" charset="0"/>
              </a:rPr>
              <a:t>Leadership</a:t>
            </a:r>
          </a:p>
        </p:txBody>
      </p:sp>
      <p:sp>
        <p:nvSpPr>
          <p:cNvPr id="48131" name="Line 3"/>
          <p:cNvSpPr>
            <a:spLocks noChangeShapeType="1"/>
          </p:cNvSpPr>
          <p:nvPr/>
        </p:nvSpPr>
        <p:spPr bwMode="auto">
          <a:xfrm flipV="1">
            <a:off x="2901950" y="2182813"/>
            <a:ext cx="3463925" cy="3646487"/>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2" name="Freeform 7"/>
          <p:cNvSpPr>
            <a:spLocks noEditPoints="1"/>
          </p:cNvSpPr>
          <p:nvPr/>
        </p:nvSpPr>
        <p:spPr bwMode="auto">
          <a:xfrm>
            <a:off x="2905125" y="2192338"/>
            <a:ext cx="3460750" cy="3636962"/>
          </a:xfrm>
          <a:custGeom>
            <a:avLst/>
            <a:gdLst>
              <a:gd name="T0" fmla="*/ 0 w 2332"/>
              <a:gd name="T1" fmla="*/ 2147483646 h 2412"/>
              <a:gd name="T2" fmla="*/ 2147483646 w 2332"/>
              <a:gd name="T3" fmla="*/ 2147483646 h 2412"/>
              <a:gd name="T4" fmla="*/ 2147483646 w 2332"/>
              <a:gd name="T5" fmla="*/ 2147483646 h 2412"/>
              <a:gd name="T6" fmla="*/ 0 w 2332"/>
              <a:gd name="T7" fmla="*/ 2147483646 h 2412"/>
              <a:gd name="T8" fmla="*/ 0 w 2332"/>
              <a:gd name="T9" fmla="*/ 2147483646 h 2412"/>
              <a:gd name="T10" fmla="*/ 0 w 2332"/>
              <a:gd name="T11" fmla="*/ 2147483646 h 2412"/>
              <a:gd name="T12" fmla="*/ 2147483646 w 2332"/>
              <a:gd name="T13" fmla="*/ 2147483646 h 2412"/>
              <a:gd name="T14" fmla="*/ 2147483646 w 2332"/>
              <a:gd name="T15" fmla="*/ 2147483646 h 2412"/>
              <a:gd name="T16" fmla="*/ 0 w 2332"/>
              <a:gd name="T17" fmla="*/ 2147483646 h 2412"/>
              <a:gd name="T18" fmla="*/ 0 w 2332"/>
              <a:gd name="T19" fmla="*/ 2147483646 h 2412"/>
              <a:gd name="T20" fmla="*/ 0 w 2332"/>
              <a:gd name="T21" fmla="*/ 0 h 2412"/>
              <a:gd name="T22" fmla="*/ 2147483646 w 2332"/>
              <a:gd name="T23" fmla="*/ 0 h 2412"/>
              <a:gd name="T24" fmla="*/ 2147483646 w 2332"/>
              <a:gd name="T25" fmla="*/ 2147483646 h 2412"/>
              <a:gd name="T26" fmla="*/ 0 w 2332"/>
              <a:gd name="T27" fmla="*/ 2147483646 h 2412"/>
              <a:gd name="T28" fmla="*/ 0 w 2332"/>
              <a:gd name="T29" fmla="*/ 0 h 24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32"/>
              <a:gd name="T46" fmla="*/ 0 h 2412"/>
              <a:gd name="T47" fmla="*/ 2332 w 2332"/>
              <a:gd name="T48" fmla="*/ 2412 h 24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32" h="2412">
                <a:moveTo>
                  <a:pt x="0" y="2406"/>
                </a:moveTo>
                <a:lnTo>
                  <a:pt x="2332" y="2406"/>
                </a:lnTo>
                <a:lnTo>
                  <a:pt x="2332" y="2412"/>
                </a:lnTo>
                <a:lnTo>
                  <a:pt x="0" y="2412"/>
                </a:lnTo>
                <a:lnTo>
                  <a:pt x="0" y="2406"/>
                </a:lnTo>
                <a:close/>
                <a:moveTo>
                  <a:pt x="0" y="1203"/>
                </a:moveTo>
                <a:lnTo>
                  <a:pt x="2332" y="1203"/>
                </a:lnTo>
                <a:lnTo>
                  <a:pt x="2332" y="1209"/>
                </a:lnTo>
                <a:lnTo>
                  <a:pt x="0" y="1209"/>
                </a:lnTo>
                <a:lnTo>
                  <a:pt x="0" y="1203"/>
                </a:lnTo>
                <a:close/>
                <a:moveTo>
                  <a:pt x="0" y="0"/>
                </a:moveTo>
                <a:lnTo>
                  <a:pt x="2332" y="0"/>
                </a:lnTo>
                <a:lnTo>
                  <a:pt x="2332" y="6"/>
                </a:lnTo>
                <a:lnTo>
                  <a:pt x="0" y="6"/>
                </a:lnTo>
                <a:lnTo>
                  <a:pt x="0" y="0"/>
                </a:lnTo>
                <a:close/>
              </a:path>
            </a:pathLst>
          </a:custGeom>
          <a:solidFill>
            <a:srgbClr val="B2B2B2"/>
          </a:solidFill>
          <a:ln w="0">
            <a:solidFill>
              <a:srgbClr val="B2B2B2"/>
            </a:solidFill>
            <a:bevel/>
            <a:headEnd/>
            <a:tailEnd/>
          </a:ln>
        </p:spPr>
        <p:txBody>
          <a:bodyPr lIns="85909" tIns="42955" rIns="85909" bIns="42955"/>
          <a:lstStyle/>
          <a:p>
            <a:endParaRPr lang="en-US"/>
          </a:p>
        </p:txBody>
      </p:sp>
      <p:sp>
        <p:nvSpPr>
          <p:cNvPr id="48133" name="Rectangle 6"/>
          <p:cNvSpPr>
            <a:spLocks noChangeArrowheads="1"/>
          </p:cNvSpPr>
          <p:nvPr/>
        </p:nvSpPr>
        <p:spPr bwMode="auto">
          <a:xfrm>
            <a:off x="2901950" y="2192338"/>
            <a:ext cx="3459163"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2300">
              <a:cs typeface="Arial" panose="020B0604020202020204" pitchFamily="34" charset="0"/>
            </a:endParaRPr>
          </a:p>
        </p:txBody>
      </p:sp>
      <p:sp>
        <p:nvSpPr>
          <p:cNvPr id="48134" name="Freeform 8"/>
          <p:cNvSpPr>
            <a:spLocks noEditPoints="1"/>
          </p:cNvSpPr>
          <p:nvPr/>
        </p:nvSpPr>
        <p:spPr bwMode="auto">
          <a:xfrm>
            <a:off x="2901950" y="2197100"/>
            <a:ext cx="3467100" cy="3625850"/>
          </a:xfrm>
          <a:custGeom>
            <a:avLst/>
            <a:gdLst>
              <a:gd name="T0" fmla="*/ 2147483646 w 2338"/>
              <a:gd name="T1" fmla="*/ 0 h 2406"/>
              <a:gd name="T2" fmla="*/ 2147483646 w 2338"/>
              <a:gd name="T3" fmla="*/ 2147483646 h 2406"/>
              <a:gd name="T4" fmla="*/ 0 w 2338"/>
              <a:gd name="T5" fmla="*/ 2147483646 h 2406"/>
              <a:gd name="T6" fmla="*/ 0 w 2338"/>
              <a:gd name="T7" fmla="*/ 0 h 2406"/>
              <a:gd name="T8" fmla="*/ 2147483646 w 2338"/>
              <a:gd name="T9" fmla="*/ 0 h 2406"/>
              <a:gd name="T10" fmla="*/ 2147483646 w 2338"/>
              <a:gd name="T11" fmla="*/ 0 h 2406"/>
              <a:gd name="T12" fmla="*/ 2147483646 w 2338"/>
              <a:gd name="T13" fmla="*/ 2147483646 h 2406"/>
              <a:gd name="T14" fmla="*/ 2147483646 w 2338"/>
              <a:gd name="T15" fmla="*/ 2147483646 h 2406"/>
              <a:gd name="T16" fmla="*/ 2147483646 w 2338"/>
              <a:gd name="T17" fmla="*/ 0 h 2406"/>
              <a:gd name="T18" fmla="*/ 2147483646 w 2338"/>
              <a:gd name="T19" fmla="*/ 0 h 2406"/>
              <a:gd name="T20" fmla="*/ 2147483646 w 2338"/>
              <a:gd name="T21" fmla="*/ 0 h 2406"/>
              <a:gd name="T22" fmla="*/ 2147483646 w 2338"/>
              <a:gd name="T23" fmla="*/ 2147483646 h 2406"/>
              <a:gd name="T24" fmla="*/ 2147483646 w 2338"/>
              <a:gd name="T25" fmla="*/ 2147483646 h 2406"/>
              <a:gd name="T26" fmla="*/ 2147483646 w 2338"/>
              <a:gd name="T27" fmla="*/ 0 h 2406"/>
              <a:gd name="T28" fmla="*/ 2147483646 w 2338"/>
              <a:gd name="T29" fmla="*/ 0 h 2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38"/>
              <a:gd name="T46" fmla="*/ 0 h 2406"/>
              <a:gd name="T47" fmla="*/ 2338 w 2338"/>
              <a:gd name="T48" fmla="*/ 2406 h 24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38" h="2406">
                <a:moveTo>
                  <a:pt x="6" y="0"/>
                </a:moveTo>
                <a:lnTo>
                  <a:pt x="6" y="2406"/>
                </a:lnTo>
                <a:lnTo>
                  <a:pt x="0" y="2406"/>
                </a:lnTo>
                <a:lnTo>
                  <a:pt x="0" y="0"/>
                </a:lnTo>
                <a:lnTo>
                  <a:pt x="6" y="0"/>
                </a:lnTo>
                <a:close/>
                <a:moveTo>
                  <a:pt x="1175" y="0"/>
                </a:moveTo>
                <a:lnTo>
                  <a:pt x="1175" y="2406"/>
                </a:lnTo>
                <a:lnTo>
                  <a:pt x="1169" y="2406"/>
                </a:lnTo>
                <a:lnTo>
                  <a:pt x="1169" y="0"/>
                </a:lnTo>
                <a:lnTo>
                  <a:pt x="1175" y="0"/>
                </a:lnTo>
                <a:close/>
                <a:moveTo>
                  <a:pt x="2338" y="0"/>
                </a:moveTo>
                <a:lnTo>
                  <a:pt x="2338" y="2406"/>
                </a:lnTo>
                <a:lnTo>
                  <a:pt x="2332" y="2406"/>
                </a:lnTo>
                <a:lnTo>
                  <a:pt x="2332" y="0"/>
                </a:lnTo>
                <a:lnTo>
                  <a:pt x="2338" y="0"/>
                </a:lnTo>
                <a:close/>
              </a:path>
            </a:pathLst>
          </a:custGeom>
          <a:solidFill>
            <a:srgbClr val="B2B2B2"/>
          </a:solidFill>
          <a:ln w="0">
            <a:solidFill>
              <a:srgbClr val="B2B2B2"/>
            </a:solidFill>
            <a:bevel/>
            <a:headEnd/>
            <a:tailEnd/>
          </a:ln>
        </p:spPr>
        <p:txBody>
          <a:bodyPr lIns="85909" tIns="42955" rIns="85909" bIns="42955"/>
          <a:lstStyle/>
          <a:p>
            <a:endParaRPr lang="en-US"/>
          </a:p>
        </p:txBody>
      </p:sp>
      <p:sp>
        <p:nvSpPr>
          <p:cNvPr id="48135" name="Rectangle 40"/>
          <p:cNvSpPr>
            <a:spLocks noChangeArrowheads="1"/>
          </p:cNvSpPr>
          <p:nvPr/>
        </p:nvSpPr>
        <p:spPr bwMode="auto">
          <a:xfrm>
            <a:off x="2744788" y="5761038"/>
            <a:ext cx="650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latin typeface="Verdana" panose="020B0604030504040204" pitchFamily="34" charset="0"/>
                <a:cs typeface="Arial" panose="020B0604020202020204" pitchFamily="34" charset="0"/>
              </a:rPr>
              <a:t>0</a:t>
            </a:r>
            <a:endParaRPr lang="en-US" altLang="en-US" sz="1700">
              <a:cs typeface="Arial" panose="020B0604020202020204" pitchFamily="34" charset="0"/>
            </a:endParaRPr>
          </a:p>
        </p:txBody>
      </p:sp>
      <p:sp>
        <p:nvSpPr>
          <p:cNvPr id="48136" name="Rectangle 41"/>
          <p:cNvSpPr>
            <a:spLocks noChangeArrowheads="1"/>
          </p:cNvSpPr>
          <p:nvPr/>
        </p:nvSpPr>
        <p:spPr bwMode="auto">
          <a:xfrm>
            <a:off x="2678113" y="3949700"/>
            <a:ext cx="1301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latin typeface="Verdana" panose="020B0604030504040204" pitchFamily="34" charset="0"/>
                <a:cs typeface="Arial" panose="020B0604020202020204" pitchFamily="34" charset="0"/>
              </a:rPr>
              <a:t>50</a:t>
            </a:r>
            <a:endParaRPr lang="en-US" altLang="en-US" sz="1700">
              <a:cs typeface="Arial" panose="020B0604020202020204" pitchFamily="34" charset="0"/>
            </a:endParaRPr>
          </a:p>
        </p:txBody>
      </p:sp>
      <p:sp>
        <p:nvSpPr>
          <p:cNvPr id="48137" name="Rectangle 42"/>
          <p:cNvSpPr>
            <a:spLocks noChangeArrowheads="1"/>
          </p:cNvSpPr>
          <p:nvPr/>
        </p:nvSpPr>
        <p:spPr bwMode="auto">
          <a:xfrm>
            <a:off x="2620963" y="2135188"/>
            <a:ext cx="19526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latin typeface="Verdana" panose="020B0604030504040204" pitchFamily="34" charset="0"/>
                <a:cs typeface="Arial" panose="020B0604020202020204" pitchFamily="34" charset="0"/>
              </a:rPr>
              <a:t>100</a:t>
            </a:r>
            <a:endParaRPr lang="en-US" altLang="en-US" sz="1700">
              <a:cs typeface="Arial" panose="020B0604020202020204" pitchFamily="34" charset="0"/>
            </a:endParaRPr>
          </a:p>
        </p:txBody>
      </p:sp>
      <p:sp>
        <p:nvSpPr>
          <p:cNvPr id="48138" name="Rectangle 43"/>
          <p:cNvSpPr>
            <a:spLocks noChangeArrowheads="1"/>
          </p:cNvSpPr>
          <p:nvPr/>
        </p:nvSpPr>
        <p:spPr bwMode="auto">
          <a:xfrm>
            <a:off x="2874963" y="5932488"/>
            <a:ext cx="650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latin typeface="Verdana" panose="020B0604030504040204" pitchFamily="34" charset="0"/>
                <a:cs typeface="Arial" panose="020B0604020202020204" pitchFamily="34" charset="0"/>
              </a:rPr>
              <a:t>0</a:t>
            </a:r>
            <a:endParaRPr lang="en-US" altLang="en-US" sz="1700">
              <a:cs typeface="Arial" panose="020B0604020202020204" pitchFamily="34" charset="0"/>
            </a:endParaRPr>
          </a:p>
        </p:txBody>
      </p:sp>
      <p:sp>
        <p:nvSpPr>
          <p:cNvPr id="48139" name="Rectangle 44"/>
          <p:cNvSpPr>
            <a:spLocks noChangeArrowheads="1"/>
          </p:cNvSpPr>
          <p:nvPr/>
        </p:nvSpPr>
        <p:spPr bwMode="auto">
          <a:xfrm>
            <a:off x="4570413" y="5932488"/>
            <a:ext cx="1301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latin typeface="Verdana" panose="020B0604030504040204" pitchFamily="34" charset="0"/>
                <a:cs typeface="Arial" panose="020B0604020202020204" pitchFamily="34" charset="0"/>
              </a:rPr>
              <a:t>50</a:t>
            </a:r>
            <a:endParaRPr lang="en-US" altLang="en-US" sz="1700">
              <a:cs typeface="Arial" panose="020B0604020202020204" pitchFamily="34" charset="0"/>
            </a:endParaRPr>
          </a:p>
        </p:txBody>
      </p:sp>
      <p:sp>
        <p:nvSpPr>
          <p:cNvPr id="48140" name="Rectangle 45"/>
          <p:cNvSpPr>
            <a:spLocks noChangeArrowheads="1"/>
          </p:cNvSpPr>
          <p:nvPr/>
        </p:nvSpPr>
        <p:spPr bwMode="auto">
          <a:xfrm>
            <a:off x="6272213" y="5932488"/>
            <a:ext cx="19526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latin typeface="Verdana" panose="020B0604030504040204" pitchFamily="34" charset="0"/>
                <a:cs typeface="Arial" panose="020B0604020202020204" pitchFamily="34" charset="0"/>
              </a:rPr>
              <a:t>100</a:t>
            </a:r>
            <a:endParaRPr lang="en-US" altLang="en-US" sz="1700">
              <a:cs typeface="Arial" panose="020B0604020202020204" pitchFamily="34" charset="0"/>
            </a:endParaRPr>
          </a:p>
        </p:txBody>
      </p:sp>
      <p:sp>
        <p:nvSpPr>
          <p:cNvPr id="48141" name="Freeform 12"/>
          <p:cNvSpPr>
            <a:spLocks/>
          </p:cNvSpPr>
          <p:nvPr/>
        </p:nvSpPr>
        <p:spPr bwMode="auto">
          <a:xfrm>
            <a:off x="5662613" y="2860675"/>
            <a:ext cx="58737"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42" name="TextBox 16"/>
          <p:cNvSpPr txBox="1">
            <a:spLocks noChangeArrowheads="1"/>
          </p:cNvSpPr>
          <p:nvPr/>
        </p:nvSpPr>
        <p:spPr bwMode="auto">
          <a:xfrm>
            <a:off x="5200650" y="2843213"/>
            <a:ext cx="568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France</a:t>
            </a:r>
          </a:p>
        </p:txBody>
      </p:sp>
      <p:sp>
        <p:nvSpPr>
          <p:cNvPr id="48143" name="Freeform 19"/>
          <p:cNvSpPr>
            <a:spLocks/>
          </p:cNvSpPr>
          <p:nvPr/>
        </p:nvSpPr>
        <p:spPr bwMode="auto">
          <a:xfrm>
            <a:off x="6207125" y="2236788"/>
            <a:ext cx="60325"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44" name="TextBox 18"/>
          <p:cNvSpPr txBox="1">
            <a:spLocks noChangeArrowheads="1"/>
          </p:cNvSpPr>
          <p:nvPr/>
        </p:nvSpPr>
        <p:spPr bwMode="auto">
          <a:xfrm>
            <a:off x="5886450" y="2019300"/>
            <a:ext cx="70326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Germany</a:t>
            </a:r>
          </a:p>
        </p:txBody>
      </p:sp>
      <p:sp>
        <p:nvSpPr>
          <p:cNvPr id="48145" name="Freeform 14"/>
          <p:cNvSpPr>
            <a:spLocks/>
          </p:cNvSpPr>
          <p:nvPr/>
        </p:nvSpPr>
        <p:spPr bwMode="auto">
          <a:xfrm>
            <a:off x="5740400" y="2471738"/>
            <a:ext cx="58738"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46" name="TextBox 20"/>
          <p:cNvSpPr txBox="1">
            <a:spLocks noChangeArrowheads="1"/>
          </p:cNvSpPr>
          <p:nvPr/>
        </p:nvSpPr>
        <p:spPr bwMode="auto">
          <a:xfrm>
            <a:off x="5400675" y="2324100"/>
            <a:ext cx="4095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Italy</a:t>
            </a:r>
          </a:p>
        </p:txBody>
      </p:sp>
      <p:sp>
        <p:nvSpPr>
          <p:cNvPr id="48147" name="Freeform 11"/>
          <p:cNvSpPr>
            <a:spLocks/>
          </p:cNvSpPr>
          <p:nvPr/>
        </p:nvSpPr>
        <p:spPr bwMode="auto">
          <a:xfrm>
            <a:off x="5967413" y="2466975"/>
            <a:ext cx="60325"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48" name="TextBox 22"/>
          <p:cNvSpPr txBox="1">
            <a:spLocks noChangeArrowheads="1"/>
          </p:cNvSpPr>
          <p:nvPr/>
        </p:nvSpPr>
        <p:spPr bwMode="auto">
          <a:xfrm>
            <a:off x="5751513" y="2476500"/>
            <a:ext cx="36353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UK</a:t>
            </a:r>
          </a:p>
        </p:txBody>
      </p:sp>
      <p:sp>
        <p:nvSpPr>
          <p:cNvPr id="48149" name="Freeform 19"/>
          <p:cNvSpPr>
            <a:spLocks/>
          </p:cNvSpPr>
          <p:nvPr/>
        </p:nvSpPr>
        <p:spPr bwMode="auto">
          <a:xfrm>
            <a:off x="6208713" y="2447925"/>
            <a:ext cx="58737"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pic>
        <p:nvPicPr>
          <p:cNvPr id="481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1863725"/>
            <a:ext cx="974725"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1" name="Rectangle 6"/>
          <p:cNvSpPr>
            <a:spLocks noChangeAspect="1" noChangeArrowheads="1"/>
          </p:cNvSpPr>
          <p:nvPr/>
        </p:nvSpPr>
        <p:spPr bwMode="auto">
          <a:xfrm>
            <a:off x="2873375" y="6153150"/>
            <a:ext cx="35607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852" tIns="37170" rIns="72852" bIns="37170">
            <a:spAutoFit/>
          </a:bodyPr>
          <a:lstStyle>
            <a:lvl1pPr defTabSz="622300">
              <a:defRPr>
                <a:solidFill>
                  <a:schemeClr val="tx1"/>
                </a:solidFill>
                <a:latin typeface="Arial" panose="020B0604020202020204" pitchFamily="34" charset="0"/>
              </a:defRPr>
            </a:lvl1pPr>
            <a:lvl2pPr marL="742950" indent="-285750" defTabSz="622300">
              <a:defRPr>
                <a:solidFill>
                  <a:schemeClr val="tx1"/>
                </a:solidFill>
                <a:latin typeface="Arial" panose="020B0604020202020204" pitchFamily="34" charset="0"/>
              </a:defRPr>
            </a:lvl2pPr>
            <a:lvl3pPr marL="1143000" indent="-228600" defTabSz="622300">
              <a:defRPr>
                <a:solidFill>
                  <a:schemeClr val="tx1"/>
                </a:solidFill>
                <a:latin typeface="Arial" panose="020B0604020202020204" pitchFamily="34" charset="0"/>
              </a:defRPr>
            </a:lvl3pPr>
            <a:lvl4pPr marL="1600200" indent="-228600" defTabSz="622300">
              <a:defRPr>
                <a:solidFill>
                  <a:schemeClr val="tx1"/>
                </a:solidFill>
                <a:latin typeface="Arial" panose="020B0604020202020204" pitchFamily="34" charset="0"/>
              </a:defRPr>
            </a:lvl4pPr>
            <a:lvl5pPr marL="2057400" indent="-228600" defTabSz="622300">
              <a:defRPr>
                <a:solidFill>
                  <a:schemeClr val="tx1"/>
                </a:solidFill>
                <a:latin typeface="Arial" panose="020B0604020202020204" pitchFamily="34" charset="0"/>
              </a:defRPr>
            </a:lvl5pPr>
            <a:lvl6pPr marL="2514600" indent="-228600" defTabSz="622300" eaLnBrk="0" fontAlgn="base" hangingPunct="0">
              <a:spcBef>
                <a:spcPct val="0"/>
              </a:spcBef>
              <a:spcAft>
                <a:spcPct val="0"/>
              </a:spcAft>
              <a:defRPr>
                <a:solidFill>
                  <a:schemeClr val="tx1"/>
                </a:solidFill>
                <a:latin typeface="Arial" panose="020B0604020202020204" pitchFamily="34" charset="0"/>
              </a:defRPr>
            </a:lvl6pPr>
            <a:lvl7pPr marL="2971800" indent="-228600" defTabSz="622300" eaLnBrk="0" fontAlgn="base" hangingPunct="0">
              <a:spcBef>
                <a:spcPct val="0"/>
              </a:spcBef>
              <a:spcAft>
                <a:spcPct val="0"/>
              </a:spcAft>
              <a:defRPr>
                <a:solidFill>
                  <a:schemeClr val="tx1"/>
                </a:solidFill>
                <a:latin typeface="Arial" panose="020B0604020202020204" pitchFamily="34" charset="0"/>
              </a:defRPr>
            </a:lvl7pPr>
            <a:lvl8pPr marL="3429000" indent="-228600" defTabSz="622300" eaLnBrk="0" fontAlgn="base" hangingPunct="0">
              <a:spcBef>
                <a:spcPct val="0"/>
              </a:spcBef>
              <a:spcAft>
                <a:spcPct val="0"/>
              </a:spcAft>
              <a:defRPr>
                <a:solidFill>
                  <a:schemeClr val="tx1"/>
                </a:solidFill>
                <a:latin typeface="Arial" panose="020B0604020202020204" pitchFamily="34" charset="0"/>
              </a:defRPr>
            </a:lvl8pPr>
            <a:lvl9pPr marL="3886200" indent="-228600" defTabSz="6223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en-US" altLang="en-US" sz="1000" b="1">
                <a:cs typeface="Arial" panose="020B0604020202020204" pitchFamily="34" charset="0"/>
              </a:rPr>
              <a:t>Brand Stature </a:t>
            </a:r>
            <a:r>
              <a:rPr lang="en-US" altLang="en-US" sz="1000">
                <a:cs typeface="Arial" panose="020B0604020202020204" pitchFamily="34" charset="0"/>
              </a:rPr>
              <a:t>(Esteem / Knowledge)</a:t>
            </a:r>
          </a:p>
        </p:txBody>
      </p:sp>
      <p:sp>
        <p:nvSpPr>
          <p:cNvPr id="48152" name="Rectangle 5"/>
          <p:cNvSpPr>
            <a:spLocks noChangeAspect="1" noChangeArrowheads="1"/>
          </p:cNvSpPr>
          <p:nvPr/>
        </p:nvSpPr>
        <p:spPr bwMode="auto">
          <a:xfrm rot="-5400000">
            <a:off x="365125" y="3805238"/>
            <a:ext cx="3905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852" tIns="37170" rIns="72852" bIns="37170" anchor="b"/>
          <a:lstStyle>
            <a:lvl1pPr defTabSz="622300">
              <a:defRPr>
                <a:solidFill>
                  <a:schemeClr val="tx1"/>
                </a:solidFill>
                <a:latin typeface="Arial" panose="020B0604020202020204" pitchFamily="34" charset="0"/>
              </a:defRPr>
            </a:lvl1pPr>
            <a:lvl2pPr marL="742950" indent="-285750" defTabSz="622300">
              <a:defRPr>
                <a:solidFill>
                  <a:schemeClr val="tx1"/>
                </a:solidFill>
                <a:latin typeface="Arial" panose="020B0604020202020204" pitchFamily="34" charset="0"/>
              </a:defRPr>
            </a:lvl2pPr>
            <a:lvl3pPr marL="1143000" indent="-228600" defTabSz="622300">
              <a:defRPr>
                <a:solidFill>
                  <a:schemeClr val="tx1"/>
                </a:solidFill>
                <a:latin typeface="Arial" panose="020B0604020202020204" pitchFamily="34" charset="0"/>
              </a:defRPr>
            </a:lvl3pPr>
            <a:lvl4pPr marL="1600200" indent="-228600" defTabSz="622300">
              <a:defRPr>
                <a:solidFill>
                  <a:schemeClr val="tx1"/>
                </a:solidFill>
                <a:latin typeface="Arial" panose="020B0604020202020204" pitchFamily="34" charset="0"/>
              </a:defRPr>
            </a:lvl4pPr>
            <a:lvl5pPr marL="2057400" indent="-228600" defTabSz="622300">
              <a:defRPr>
                <a:solidFill>
                  <a:schemeClr val="tx1"/>
                </a:solidFill>
                <a:latin typeface="Arial" panose="020B0604020202020204" pitchFamily="34" charset="0"/>
              </a:defRPr>
            </a:lvl5pPr>
            <a:lvl6pPr marL="2514600" indent="-228600" defTabSz="622300" eaLnBrk="0" fontAlgn="base" hangingPunct="0">
              <a:spcBef>
                <a:spcPct val="0"/>
              </a:spcBef>
              <a:spcAft>
                <a:spcPct val="0"/>
              </a:spcAft>
              <a:defRPr>
                <a:solidFill>
                  <a:schemeClr val="tx1"/>
                </a:solidFill>
                <a:latin typeface="Arial" panose="020B0604020202020204" pitchFamily="34" charset="0"/>
              </a:defRPr>
            </a:lvl6pPr>
            <a:lvl7pPr marL="2971800" indent="-228600" defTabSz="622300" eaLnBrk="0" fontAlgn="base" hangingPunct="0">
              <a:spcBef>
                <a:spcPct val="0"/>
              </a:spcBef>
              <a:spcAft>
                <a:spcPct val="0"/>
              </a:spcAft>
              <a:defRPr>
                <a:solidFill>
                  <a:schemeClr val="tx1"/>
                </a:solidFill>
                <a:latin typeface="Arial" panose="020B0604020202020204" pitchFamily="34" charset="0"/>
              </a:defRPr>
            </a:lvl7pPr>
            <a:lvl8pPr marL="3429000" indent="-228600" defTabSz="622300" eaLnBrk="0" fontAlgn="base" hangingPunct="0">
              <a:spcBef>
                <a:spcPct val="0"/>
              </a:spcBef>
              <a:spcAft>
                <a:spcPct val="0"/>
              </a:spcAft>
              <a:defRPr>
                <a:solidFill>
                  <a:schemeClr val="tx1"/>
                </a:solidFill>
                <a:latin typeface="Arial" panose="020B0604020202020204" pitchFamily="34" charset="0"/>
              </a:defRPr>
            </a:lvl8pPr>
            <a:lvl9pPr marL="3886200" indent="-228600" defTabSz="6223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en-US" altLang="en-US" sz="1000" b="1">
                <a:cs typeface="Arial" panose="020B0604020202020204" pitchFamily="34" charset="0"/>
              </a:rPr>
              <a:t>Energized Brand Strength</a:t>
            </a:r>
          </a:p>
          <a:p>
            <a:pPr algn="ctr" eaLnBrk="1" hangingPunct="1">
              <a:lnSpc>
                <a:spcPct val="90000"/>
              </a:lnSpc>
            </a:pPr>
            <a:endParaRPr lang="en-US" altLang="en-US" sz="1000" b="1">
              <a:cs typeface="Arial" panose="020B0604020202020204" pitchFamily="34" charset="0"/>
            </a:endParaRPr>
          </a:p>
          <a:p>
            <a:pPr algn="ctr" eaLnBrk="1" hangingPunct="1">
              <a:lnSpc>
                <a:spcPct val="90000"/>
              </a:lnSpc>
            </a:pPr>
            <a:r>
              <a:rPr lang="en-US" altLang="en-US" sz="1000">
                <a:cs typeface="Arial" panose="020B0604020202020204" pitchFamily="34" charset="0"/>
              </a:rPr>
              <a:t>(Energized Differentiation / Relevance)</a:t>
            </a:r>
          </a:p>
        </p:txBody>
      </p:sp>
      <p:sp>
        <p:nvSpPr>
          <p:cNvPr id="48153" name="Text Box 25"/>
          <p:cNvSpPr txBox="1">
            <a:spLocks noChangeArrowheads="1"/>
          </p:cNvSpPr>
          <p:nvPr/>
        </p:nvSpPr>
        <p:spPr bwMode="auto">
          <a:xfrm>
            <a:off x="3224213" y="2206625"/>
            <a:ext cx="10858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646" tIns="42823" rIns="85646" bIns="42823">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rgbClr val="969696"/>
                </a:solidFill>
                <a:cs typeface="Arial" panose="020B0604020202020204" pitchFamily="34" charset="0"/>
              </a:rPr>
              <a:t>Niche or </a:t>
            </a:r>
          </a:p>
          <a:p>
            <a:pPr algn="ctr" eaLnBrk="1" hangingPunct="1"/>
            <a:r>
              <a:rPr lang="en-US" altLang="en-US" sz="800">
                <a:solidFill>
                  <a:srgbClr val="969696"/>
                </a:solidFill>
                <a:cs typeface="Arial" panose="020B0604020202020204" pitchFamily="34" charset="0"/>
              </a:rPr>
              <a:t>Unrealized Potential</a:t>
            </a:r>
          </a:p>
        </p:txBody>
      </p:sp>
      <p:sp>
        <p:nvSpPr>
          <p:cNvPr id="48154" name="Text Box 26"/>
          <p:cNvSpPr txBox="1">
            <a:spLocks noChangeArrowheads="1"/>
          </p:cNvSpPr>
          <p:nvPr/>
        </p:nvSpPr>
        <p:spPr bwMode="auto">
          <a:xfrm>
            <a:off x="5538788" y="4116388"/>
            <a:ext cx="8048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646" tIns="42823" rIns="85646" bIns="42823">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rgbClr val="969696"/>
                </a:solidFill>
                <a:cs typeface="Arial" panose="020B0604020202020204" pitchFamily="34" charset="0"/>
              </a:rPr>
              <a:t>Commodity or</a:t>
            </a:r>
          </a:p>
          <a:p>
            <a:pPr algn="ctr" eaLnBrk="1" hangingPunct="1"/>
            <a:r>
              <a:rPr lang="en-US" altLang="en-US" sz="800">
                <a:solidFill>
                  <a:srgbClr val="969696"/>
                </a:solidFill>
                <a:cs typeface="Arial" panose="020B0604020202020204" pitchFamily="34" charset="0"/>
              </a:rPr>
              <a:t>Eroded</a:t>
            </a:r>
          </a:p>
        </p:txBody>
      </p:sp>
      <p:sp>
        <p:nvSpPr>
          <p:cNvPr id="48155" name="Text Box 27"/>
          <p:cNvSpPr txBox="1">
            <a:spLocks noChangeArrowheads="1"/>
          </p:cNvSpPr>
          <p:nvPr/>
        </p:nvSpPr>
        <p:spPr bwMode="auto">
          <a:xfrm>
            <a:off x="3910013" y="5416550"/>
            <a:ext cx="6604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646" tIns="42823" rIns="85646" bIns="42823">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rgbClr val="969696"/>
                </a:solidFill>
                <a:cs typeface="Arial" panose="020B0604020202020204" pitchFamily="34" charset="0"/>
              </a:rPr>
              <a:t>Unfocused</a:t>
            </a:r>
          </a:p>
        </p:txBody>
      </p:sp>
      <p:sp>
        <p:nvSpPr>
          <p:cNvPr id="48156" name="Text Box 28"/>
          <p:cNvSpPr txBox="1">
            <a:spLocks noChangeArrowheads="1"/>
          </p:cNvSpPr>
          <p:nvPr/>
        </p:nvSpPr>
        <p:spPr bwMode="auto">
          <a:xfrm>
            <a:off x="2987675" y="4095750"/>
            <a:ext cx="9477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646" tIns="42823" rIns="85646" bIns="42823">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dirty="0">
                <a:solidFill>
                  <a:srgbClr val="969696"/>
                </a:solidFill>
                <a:cs typeface="Arial" panose="020B0604020202020204" pitchFamily="34" charset="0"/>
              </a:rPr>
              <a:t>New or Unknown</a:t>
            </a:r>
          </a:p>
        </p:txBody>
      </p:sp>
      <p:sp>
        <p:nvSpPr>
          <p:cNvPr id="48157" name="Freeform 19"/>
          <p:cNvSpPr>
            <a:spLocks/>
          </p:cNvSpPr>
          <p:nvPr/>
        </p:nvSpPr>
        <p:spPr bwMode="auto">
          <a:xfrm>
            <a:off x="6159500" y="3355975"/>
            <a:ext cx="58738"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58" name="TextBox 25"/>
          <p:cNvSpPr txBox="1">
            <a:spLocks noChangeArrowheads="1"/>
          </p:cNvSpPr>
          <p:nvPr/>
        </p:nvSpPr>
        <p:spPr bwMode="auto">
          <a:xfrm>
            <a:off x="5657850" y="3287713"/>
            <a:ext cx="654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Canada</a:t>
            </a:r>
          </a:p>
        </p:txBody>
      </p:sp>
      <p:sp>
        <p:nvSpPr>
          <p:cNvPr id="48159" name="Text Box 31"/>
          <p:cNvSpPr txBox="1">
            <a:spLocks noChangeArrowheads="1"/>
          </p:cNvSpPr>
          <p:nvPr/>
        </p:nvSpPr>
        <p:spPr bwMode="auto">
          <a:xfrm>
            <a:off x="5626100" y="3770313"/>
            <a:ext cx="6540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646" tIns="42823" rIns="85646" bIns="42823">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rgbClr val="969696"/>
                </a:solidFill>
                <a:cs typeface="Arial" panose="020B0604020202020204" pitchFamily="34" charset="0"/>
              </a:rPr>
              <a:t>Ubiquitous</a:t>
            </a:r>
          </a:p>
        </p:txBody>
      </p:sp>
      <p:sp>
        <p:nvSpPr>
          <p:cNvPr id="48160" name="Text Placeholder 3"/>
          <p:cNvSpPr>
            <a:spLocks/>
          </p:cNvSpPr>
          <p:nvPr/>
        </p:nvSpPr>
        <p:spPr bwMode="auto">
          <a:xfrm>
            <a:off x="223838" y="6394450"/>
            <a:ext cx="66690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6" tIns="45511" rIns="91026" bIns="45511">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800">
                <a:solidFill>
                  <a:srgbClr val="969696"/>
                </a:solidFill>
                <a:cs typeface="Arial" panose="020B0604020202020204" pitchFamily="34" charset="0"/>
              </a:rPr>
              <a:t>Source: Global Consumer &amp; Market Insights </a:t>
            </a:r>
            <a:r>
              <a:rPr lang="en-US" altLang="en-US" sz="800">
                <a:solidFill>
                  <a:srgbClr val="969696"/>
                </a:solidFill>
                <a:latin typeface="Verdana" panose="020B0604030504040204" pitchFamily="34" charset="0"/>
                <a:cs typeface="Arial" panose="020B0604020202020204" pitchFamily="34" charset="0"/>
              </a:rPr>
              <a:t>–</a:t>
            </a:r>
            <a:r>
              <a:rPr lang="en-US" altLang="en-US" sz="800">
                <a:solidFill>
                  <a:srgbClr val="969696"/>
                </a:solidFill>
                <a:cs typeface="Arial" panose="020B0604020202020204" pitchFamily="34" charset="0"/>
              </a:rPr>
              <a:t> Brand Asset Valuator Global Summary 2008 through 2010 </a:t>
            </a:r>
            <a:r>
              <a:rPr lang="en-US" altLang="en-US" sz="800">
                <a:solidFill>
                  <a:srgbClr val="969696"/>
                </a:solidFill>
                <a:latin typeface="Verdana" panose="020B0604030504040204" pitchFamily="34" charset="0"/>
                <a:cs typeface="Arial" panose="020B0604020202020204" pitchFamily="34" charset="0"/>
              </a:rPr>
              <a:t>–</a:t>
            </a:r>
            <a:r>
              <a:rPr lang="en-US" altLang="en-US" sz="800">
                <a:solidFill>
                  <a:srgbClr val="969696"/>
                </a:solidFill>
                <a:cs typeface="Arial" panose="020B0604020202020204" pitchFamily="34" charset="0"/>
              </a:rPr>
              <a:t> conducted December 2010</a:t>
            </a:r>
          </a:p>
        </p:txBody>
      </p:sp>
      <p:sp>
        <p:nvSpPr>
          <p:cNvPr id="48161" name="Text Box 34"/>
          <p:cNvSpPr txBox="1">
            <a:spLocks noChangeArrowheads="1"/>
          </p:cNvSpPr>
          <p:nvPr/>
        </p:nvSpPr>
        <p:spPr bwMode="auto">
          <a:xfrm>
            <a:off x="2846388" y="1246188"/>
            <a:ext cx="35782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655" tIns="42828" rIns="85655" bIns="4282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a:cs typeface="Arial" panose="020B0604020202020204" pitchFamily="34" charset="0"/>
              </a:rPr>
              <a:t>Harley-Davidson Global Brand Rankings</a:t>
            </a:r>
          </a:p>
          <a:p>
            <a:pPr algn="ctr" eaLnBrk="1" hangingPunct="1"/>
            <a:endParaRPr lang="en-US" altLang="en-US" sz="200" b="1">
              <a:cs typeface="Arial" panose="020B0604020202020204" pitchFamily="34" charset="0"/>
            </a:endParaRPr>
          </a:p>
          <a:p>
            <a:pPr algn="ctr" eaLnBrk="1" hangingPunct="1"/>
            <a:r>
              <a:rPr lang="en-US" altLang="en-US" sz="1400" b="1" u="sng">
                <a:solidFill>
                  <a:srgbClr val="FF6600"/>
                </a:solidFill>
                <a:cs typeface="Arial" panose="020B0604020202020204" pitchFamily="34" charset="0"/>
              </a:rPr>
              <a:t>All Adults</a:t>
            </a:r>
            <a:r>
              <a:rPr lang="en-US" altLang="en-US" sz="1400" b="1">
                <a:solidFill>
                  <a:srgbClr val="FF6600"/>
                </a:solidFill>
                <a:cs typeface="Arial" panose="020B0604020202020204" pitchFamily="34" charset="0"/>
              </a:rPr>
              <a:t> in General Populations</a:t>
            </a:r>
          </a:p>
          <a:p>
            <a:pPr algn="ctr" eaLnBrk="1" hangingPunct="1"/>
            <a:endParaRPr lang="en-US" altLang="en-US" sz="200" b="1">
              <a:cs typeface="Arial" panose="020B0604020202020204" pitchFamily="34" charset="0"/>
            </a:endParaRPr>
          </a:p>
          <a:p>
            <a:pPr algn="ctr" eaLnBrk="1" hangingPunct="1"/>
            <a:r>
              <a:rPr lang="en-US" altLang="en-US" sz="1000" b="1">
                <a:cs typeface="Arial" panose="020B0604020202020204" pitchFamily="34" charset="0"/>
              </a:rPr>
              <a:t>(H-D Ranking Relative to Other Brands in Each Market)</a:t>
            </a:r>
          </a:p>
        </p:txBody>
      </p:sp>
      <p:sp>
        <p:nvSpPr>
          <p:cNvPr id="48162" name="Text Box 35"/>
          <p:cNvSpPr txBox="1">
            <a:spLocks noChangeArrowheads="1"/>
          </p:cNvSpPr>
          <p:nvPr/>
        </p:nvSpPr>
        <p:spPr bwMode="auto">
          <a:xfrm>
            <a:off x="7258050" y="3009900"/>
            <a:ext cx="114300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655" tIns="42828" rIns="85655" bIns="4282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cs typeface="Arial" panose="020B0604020202020204" pitchFamily="34" charset="0"/>
              </a:rPr>
              <a:t>USA 2010</a:t>
            </a:r>
          </a:p>
          <a:p>
            <a:pPr eaLnBrk="1" hangingPunct="1"/>
            <a:r>
              <a:rPr lang="en-US" altLang="en-US" sz="800">
                <a:cs typeface="Arial" panose="020B0604020202020204" pitchFamily="34" charset="0"/>
              </a:rPr>
              <a:t>Canada 2010</a:t>
            </a:r>
          </a:p>
          <a:p>
            <a:pPr eaLnBrk="1" hangingPunct="1"/>
            <a:r>
              <a:rPr lang="en-US" altLang="en-US" sz="800">
                <a:cs typeface="Arial" panose="020B0604020202020204" pitchFamily="34" charset="0"/>
              </a:rPr>
              <a:t>UK 2008</a:t>
            </a:r>
          </a:p>
          <a:p>
            <a:pPr eaLnBrk="1" hangingPunct="1"/>
            <a:r>
              <a:rPr lang="en-US" altLang="en-US" sz="800">
                <a:cs typeface="Arial" panose="020B0604020202020204" pitchFamily="34" charset="0"/>
              </a:rPr>
              <a:t>Germany 2009</a:t>
            </a:r>
          </a:p>
          <a:p>
            <a:pPr eaLnBrk="1" hangingPunct="1"/>
            <a:r>
              <a:rPr lang="en-US" altLang="en-US" sz="800">
                <a:cs typeface="Arial" panose="020B0604020202020204" pitchFamily="34" charset="0"/>
              </a:rPr>
              <a:t>France 2009</a:t>
            </a:r>
          </a:p>
          <a:p>
            <a:pPr eaLnBrk="1" hangingPunct="1"/>
            <a:r>
              <a:rPr lang="en-US" altLang="en-US" sz="800">
                <a:cs typeface="Arial" panose="020B0604020202020204" pitchFamily="34" charset="0"/>
              </a:rPr>
              <a:t>Italy 2009</a:t>
            </a:r>
          </a:p>
          <a:p>
            <a:pPr eaLnBrk="1" hangingPunct="1"/>
            <a:r>
              <a:rPr lang="en-US" altLang="en-US" sz="800">
                <a:cs typeface="Arial" panose="020B0604020202020204" pitchFamily="34" charset="0"/>
              </a:rPr>
              <a:t>Spain 2009</a:t>
            </a:r>
          </a:p>
          <a:p>
            <a:pPr eaLnBrk="1" hangingPunct="1"/>
            <a:r>
              <a:rPr lang="en-US" altLang="en-US" sz="800">
                <a:cs typeface="Arial" panose="020B0604020202020204" pitchFamily="34" charset="0"/>
              </a:rPr>
              <a:t>Switzerland 2009</a:t>
            </a:r>
          </a:p>
          <a:p>
            <a:pPr eaLnBrk="1" hangingPunct="1"/>
            <a:r>
              <a:rPr lang="en-US" altLang="en-US" sz="800">
                <a:cs typeface="Arial" panose="020B0604020202020204" pitchFamily="34" charset="0"/>
              </a:rPr>
              <a:t>Czech Republic 2008</a:t>
            </a:r>
          </a:p>
          <a:p>
            <a:pPr eaLnBrk="1" hangingPunct="1"/>
            <a:r>
              <a:rPr lang="en-US" altLang="en-US" sz="800">
                <a:cs typeface="Arial" panose="020B0604020202020204" pitchFamily="34" charset="0"/>
              </a:rPr>
              <a:t>Japan 2010</a:t>
            </a:r>
          </a:p>
          <a:p>
            <a:pPr eaLnBrk="1" hangingPunct="1"/>
            <a:r>
              <a:rPr lang="en-US" altLang="en-US" sz="800">
                <a:cs typeface="Arial" panose="020B0604020202020204" pitchFamily="34" charset="0"/>
              </a:rPr>
              <a:t>Australia 2009</a:t>
            </a:r>
          </a:p>
          <a:p>
            <a:pPr eaLnBrk="1" hangingPunct="1"/>
            <a:r>
              <a:rPr lang="en-US" altLang="en-US" sz="800">
                <a:cs typeface="Arial" panose="020B0604020202020204" pitchFamily="34" charset="0"/>
              </a:rPr>
              <a:t>India 2009</a:t>
            </a:r>
          </a:p>
          <a:p>
            <a:pPr eaLnBrk="1" hangingPunct="1"/>
            <a:r>
              <a:rPr lang="en-US" altLang="en-US" sz="800">
                <a:cs typeface="Arial" panose="020B0604020202020204" pitchFamily="34" charset="0"/>
              </a:rPr>
              <a:t>China 2009</a:t>
            </a:r>
          </a:p>
          <a:p>
            <a:pPr eaLnBrk="1" hangingPunct="1"/>
            <a:r>
              <a:rPr lang="en-US" altLang="en-US" sz="800">
                <a:cs typeface="Arial" panose="020B0604020202020204" pitchFamily="34" charset="0"/>
              </a:rPr>
              <a:t>Brazil 2009</a:t>
            </a:r>
          </a:p>
          <a:p>
            <a:pPr eaLnBrk="1" hangingPunct="1"/>
            <a:r>
              <a:rPr lang="en-US" altLang="en-US" sz="800">
                <a:cs typeface="Arial" panose="020B0604020202020204" pitchFamily="34" charset="0"/>
              </a:rPr>
              <a:t>Mexico 2010</a:t>
            </a:r>
          </a:p>
        </p:txBody>
      </p:sp>
      <p:sp>
        <p:nvSpPr>
          <p:cNvPr id="48163" name="Freeform 19"/>
          <p:cNvSpPr>
            <a:spLocks/>
          </p:cNvSpPr>
          <p:nvPr/>
        </p:nvSpPr>
        <p:spPr bwMode="auto">
          <a:xfrm>
            <a:off x="5537200" y="2503488"/>
            <a:ext cx="60325"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64" name="TextBox 20"/>
          <p:cNvSpPr txBox="1">
            <a:spLocks noChangeArrowheads="1"/>
          </p:cNvSpPr>
          <p:nvPr/>
        </p:nvSpPr>
        <p:spPr bwMode="auto">
          <a:xfrm>
            <a:off x="5095875" y="2449513"/>
            <a:ext cx="56991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Japan</a:t>
            </a:r>
          </a:p>
        </p:txBody>
      </p:sp>
      <p:sp>
        <p:nvSpPr>
          <p:cNvPr id="48165" name="TextBox 25"/>
          <p:cNvSpPr txBox="1">
            <a:spLocks noChangeArrowheads="1"/>
          </p:cNvSpPr>
          <p:nvPr/>
        </p:nvSpPr>
        <p:spPr bwMode="auto">
          <a:xfrm>
            <a:off x="6154738" y="2301875"/>
            <a:ext cx="56991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USA</a:t>
            </a:r>
          </a:p>
        </p:txBody>
      </p:sp>
      <p:sp>
        <p:nvSpPr>
          <p:cNvPr id="48166" name="Freeform 19"/>
          <p:cNvSpPr>
            <a:spLocks/>
          </p:cNvSpPr>
          <p:nvPr/>
        </p:nvSpPr>
        <p:spPr bwMode="auto">
          <a:xfrm>
            <a:off x="6056313" y="2312988"/>
            <a:ext cx="58737"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67" name="Freeform 19"/>
          <p:cNvSpPr>
            <a:spLocks/>
          </p:cNvSpPr>
          <p:nvPr/>
        </p:nvSpPr>
        <p:spPr bwMode="auto">
          <a:xfrm>
            <a:off x="6038850" y="2770188"/>
            <a:ext cx="58738"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68" name="TextBox 25"/>
          <p:cNvSpPr txBox="1">
            <a:spLocks noChangeArrowheads="1"/>
          </p:cNvSpPr>
          <p:nvPr/>
        </p:nvSpPr>
        <p:spPr bwMode="auto">
          <a:xfrm>
            <a:off x="5613400" y="2649538"/>
            <a:ext cx="654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Spain</a:t>
            </a:r>
          </a:p>
        </p:txBody>
      </p:sp>
      <p:sp>
        <p:nvSpPr>
          <p:cNvPr id="48169" name="Freeform 19"/>
          <p:cNvSpPr>
            <a:spLocks/>
          </p:cNvSpPr>
          <p:nvPr/>
        </p:nvSpPr>
        <p:spPr bwMode="auto">
          <a:xfrm>
            <a:off x="4837113" y="2770188"/>
            <a:ext cx="58737"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70" name="TextBox 25"/>
          <p:cNvSpPr txBox="1">
            <a:spLocks noChangeArrowheads="1"/>
          </p:cNvSpPr>
          <p:nvPr/>
        </p:nvSpPr>
        <p:spPr bwMode="auto">
          <a:xfrm>
            <a:off x="4318000" y="2678113"/>
            <a:ext cx="654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Mexico</a:t>
            </a:r>
          </a:p>
        </p:txBody>
      </p:sp>
      <p:sp>
        <p:nvSpPr>
          <p:cNvPr id="48171" name="TextBox 18"/>
          <p:cNvSpPr txBox="1">
            <a:spLocks noChangeArrowheads="1"/>
          </p:cNvSpPr>
          <p:nvPr/>
        </p:nvSpPr>
        <p:spPr bwMode="auto">
          <a:xfrm>
            <a:off x="5106988" y="2168525"/>
            <a:ext cx="11604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Czech Republic</a:t>
            </a:r>
          </a:p>
        </p:txBody>
      </p:sp>
      <p:sp>
        <p:nvSpPr>
          <p:cNvPr id="48172" name="Freeform 19"/>
          <p:cNvSpPr>
            <a:spLocks/>
          </p:cNvSpPr>
          <p:nvPr/>
        </p:nvSpPr>
        <p:spPr bwMode="auto">
          <a:xfrm>
            <a:off x="4227513" y="3233738"/>
            <a:ext cx="58737"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73" name="TextBox 25"/>
          <p:cNvSpPr txBox="1">
            <a:spLocks noChangeArrowheads="1"/>
          </p:cNvSpPr>
          <p:nvPr/>
        </p:nvSpPr>
        <p:spPr bwMode="auto">
          <a:xfrm>
            <a:off x="4210050" y="3074988"/>
            <a:ext cx="654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Brazil</a:t>
            </a:r>
          </a:p>
        </p:txBody>
      </p:sp>
      <p:sp>
        <p:nvSpPr>
          <p:cNvPr id="48174" name="Freeform 19"/>
          <p:cNvSpPr>
            <a:spLocks/>
          </p:cNvSpPr>
          <p:nvPr/>
        </p:nvSpPr>
        <p:spPr bwMode="auto">
          <a:xfrm>
            <a:off x="5505450" y="4011613"/>
            <a:ext cx="58738"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75" name="TextBox 25"/>
          <p:cNvSpPr txBox="1">
            <a:spLocks noChangeArrowheads="1"/>
          </p:cNvSpPr>
          <p:nvPr/>
        </p:nvSpPr>
        <p:spPr bwMode="auto">
          <a:xfrm>
            <a:off x="4895850" y="4002088"/>
            <a:ext cx="76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Australia</a:t>
            </a:r>
          </a:p>
        </p:txBody>
      </p:sp>
      <p:sp>
        <p:nvSpPr>
          <p:cNvPr id="48176" name="Freeform 19"/>
          <p:cNvSpPr>
            <a:spLocks/>
          </p:cNvSpPr>
          <p:nvPr/>
        </p:nvSpPr>
        <p:spPr bwMode="auto">
          <a:xfrm>
            <a:off x="3313113" y="4446588"/>
            <a:ext cx="58737"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77" name="Freeform 19"/>
          <p:cNvSpPr>
            <a:spLocks/>
          </p:cNvSpPr>
          <p:nvPr/>
        </p:nvSpPr>
        <p:spPr bwMode="auto">
          <a:xfrm>
            <a:off x="3846513" y="4757738"/>
            <a:ext cx="58737"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78" name="TextBox 25"/>
          <p:cNvSpPr txBox="1">
            <a:spLocks noChangeArrowheads="1"/>
          </p:cNvSpPr>
          <p:nvPr/>
        </p:nvSpPr>
        <p:spPr bwMode="auto">
          <a:xfrm>
            <a:off x="2914650" y="4306888"/>
            <a:ext cx="654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dirty="0">
                <a:cs typeface="Arial" panose="020B0604020202020204" pitchFamily="34" charset="0"/>
              </a:rPr>
              <a:t>India</a:t>
            </a:r>
          </a:p>
        </p:txBody>
      </p:sp>
      <p:sp>
        <p:nvSpPr>
          <p:cNvPr id="48179" name="TextBox 25"/>
          <p:cNvSpPr txBox="1">
            <a:spLocks noChangeArrowheads="1"/>
          </p:cNvSpPr>
          <p:nvPr/>
        </p:nvSpPr>
        <p:spPr bwMode="auto">
          <a:xfrm>
            <a:off x="3448050" y="4598988"/>
            <a:ext cx="654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China</a:t>
            </a:r>
          </a:p>
        </p:txBody>
      </p:sp>
      <p:sp>
        <p:nvSpPr>
          <p:cNvPr id="48180" name="TextBox 25"/>
          <p:cNvSpPr txBox="1">
            <a:spLocks noChangeArrowheads="1"/>
          </p:cNvSpPr>
          <p:nvPr/>
        </p:nvSpPr>
        <p:spPr bwMode="auto">
          <a:xfrm>
            <a:off x="4819650" y="2601913"/>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Switzerland</a:t>
            </a:r>
          </a:p>
        </p:txBody>
      </p:sp>
      <p:sp>
        <p:nvSpPr>
          <p:cNvPr id="48181" name="Freeform 19"/>
          <p:cNvSpPr>
            <a:spLocks/>
          </p:cNvSpPr>
          <p:nvPr/>
        </p:nvSpPr>
        <p:spPr bwMode="auto">
          <a:xfrm>
            <a:off x="5505450" y="2754313"/>
            <a:ext cx="58738"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82" name="Rectangle 20"/>
          <p:cNvSpPr>
            <a:spLocks noChangeArrowheads="1"/>
          </p:cNvSpPr>
          <p:nvPr/>
        </p:nvSpPr>
        <p:spPr bwMode="auto">
          <a:xfrm>
            <a:off x="1135063" y="323850"/>
            <a:ext cx="629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2000" b="1" i="1">
                <a:solidFill>
                  <a:schemeClr val="tx2"/>
                </a:solidFill>
                <a:latin typeface="Tahoma" panose="020B0604030504040204" pitchFamily="34" charset="0"/>
                <a:cs typeface="Tahoma" panose="020B0604030504040204" pitchFamily="34" charset="0"/>
              </a:rPr>
              <a:t>Global: All Adults in various general populations</a:t>
            </a:r>
          </a:p>
        </p:txBody>
      </p:sp>
    </p:spTree>
    <p:extLst>
      <p:ext uri="{BB962C8B-B14F-4D97-AF65-F5344CB8AC3E}">
        <p14:creationId xmlns:p14="http://schemas.microsoft.com/office/powerpoint/2010/main" val="182362686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4675188" y="2333625"/>
            <a:ext cx="677862"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646" tIns="42823" rIns="85646" bIns="42823">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rgbClr val="969696"/>
                </a:solidFill>
                <a:cs typeface="Arial" panose="020B0604020202020204" pitchFamily="34" charset="0"/>
              </a:rPr>
              <a:t>Leadership</a:t>
            </a:r>
          </a:p>
        </p:txBody>
      </p:sp>
      <p:sp>
        <p:nvSpPr>
          <p:cNvPr id="48131" name="Line 3"/>
          <p:cNvSpPr>
            <a:spLocks noChangeShapeType="1"/>
          </p:cNvSpPr>
          <p:nvPr/>
        </p:nvSpPr>
        <p:spPr bwMode="auto">
          <a:xfrm flipV="1">
            <a:off x="2901950" y="2182813"/>
            <a:ext cx="3463925" cy="3646487"/>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2" name="Freeform 7"/>
          <p:cNvSpPr>
            <a:spLocks noEditPoints="1"/>
          </p:cNvSpPr>
          <p:nvPr/>
        </p:nvSpPr>
        <p:spPr bwMode="auto">
          <a:xfrm>
            <a:off x="2905125" y="2192338"/>
            <a:ext cx="3460750" cy="3636962"/>
          </a:xfrm>
          <a:custGeom>
            <a:avLst/>
            <a:gdLst>
              <a:gd name="T0" fmla="*/ 0 w 2332"/>
              <a:gd name="T1" fmla="*/ 2147483646 h 2412"/>
              <a:gd name="T2" fmla="*/ 2147483646 w 2332"/>
              <a:gd name="T3" fmla="*/ 2147483646 h 2412"/>
              <a:gd name="T4" fmla="*/ 2147483646 w 2332"/>
              <a:gd name="T5" fmla="*/ 2147483646 h 2412"/>
              <a:gd name="T6" fmla="*/ 0 w 2332"/>
              <a:gd name="T7" fmla="*/ 2147483646 h 2412"/>
              <a:gd name="T8" fmla="*/ 0 w 2332"/>
              <a:gd name="T9" fmla="*/ 2147483646 h 2412"/>
              <a:gd name="T10" fmla="*/ 0 w 2332"/>
              <a:gd name="T11" fmla="*/ 2147483646 h 2412"/>
              <a:gd name="T12" fmla="*/ 2147483646 w 2332"/>
              <a:gd name="T13" fmla="*/ 2147483646 h 2412"/>
              <a:gd name="T14" fmla="*/ 2147483646 w 2332"/>
              <a:gd name="T15" fmla="*/ 2147483646 h 2412"/>
              <a:gd name="T16" fmla="*/ 0 w 2332"/>
              <a:gd name="T17" fmla="*/ 2147483646 h 2412"/>
              <a:gd name="T18" fmla="*/ 0 w 2332"/>
              <a:gd name="T19" fmla="*/ 2147483646 h 2412"/>
              <a:gd name="T20" fmla="*/ 0 w 2332"/>
              <a:gd name="T21" fmla="*/ 0 h 2412"/>
              <a:gd name="T22" fmla="*/ 2147483646 w 2332"/>
              <a:gd name="T23" fmla="*/ 0 h 2412"/>
              <a:gd name="T24" fmla="*/ 2147483646 w 2332"/>
              <a:gd name="T25" fmla="*/ 2147483646 h 2412"/>
              <a:gd name="T26" fmla="*/ 0 w 2332"/>
              <a:gd name="T27" fmla="*/ 2147483646 h 2412"/>
              <a:gd name="T28" fmla="*/ 0 w 2332"/>
              <a:gd name="T29" fmla="*/ 0 h 24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32"/>
              <a:gd name="T46" fmla="*/ 0 h 2412"/>
              <a:gd name="T47" fmla="*/ 2332 w 2332"/>
              <a:gd name="T48" fmla="*/ 2412 h 24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32" h="2412">
                <a:moveTo>
                  <a:pt x="0" y="2406"/>
                </a:moveTo>
                <a:lnTo>
                  <a:pt x="2332" y="2406"/>
                </a:lnTo>
                <a:lnTo>
                  <a:pt x="2332" y="2412"/>
                </a:lnTo>
                <a:lnTo>
                  <a:pt x="0" y="2412"/>
                </a:lnTo>
                <a:lnTo>
                  <a:pt x="0" y="2406"/>
                </a:lnTo>
                <a:close/>
                <a:moveTo>
                  <a:pt x="0" y="1203"/>
                </a:moveTo>
                <a:lnTo>
                  <a:pt x="2332" y="1203"/>
                </a:lnTo>
                <a:lnTo>
                  <a:pt x="2332" y="1209"/>
                </a:lnTo>
                <a:lnTo>
                  <a:pt x="0" y="1209"/>
                </a:lnTo>
                <a:lnTo>
                  <a:pt x="0" y="1203"/>
                </a:lnTo>
                <a:close/>
                <a:moveTo>
                  <a:pt x="0" y="0"/>
                </a:moveTo>
                <a:lnTo>
                  <a:pt x="2332" y="0"/>
                </a:lnTo>
                <a:lnTo>
                  <a:pt x="2332" y="6"/>
                </a:lnTo>
                <a:lnTo>
                  <a:pt x="0" y="6"/>
                </a:lnTo>
                <a:lnTo>
                  <a:pt x="0" y="0"/>
                </a:lnTo>
                <a:close/>
              </a:path>
            </a:pathLst>
          </a:custGeom>
          <a:solidFill>
            <a:srgbClr val="B2B2B2"/>
          </a:solidFill>
          <a:ln w="0">
            <a:solidFill>
              <a:srgbClr val="B2B2B2"/>
            </a:solidFill>
            <a:bevel/>
            <a:headEnd/>
            <a:tailEnd/>
          </a:ln>
        </p:spPr>
        <p:txBody>
          <a:bodyPr lIns="85909" tIns="42955" rIns="85909" bIns="42955"/>
          <a:lstStyle/>
          <a:p>
            <a:endParaRPr lang="en-US"/>
          </a:p>
        </p:txBody>
      </p:sp>
      <p:sp>
        <p:nvSpPr>
          <p:cNvPr id="48133" name="Rectangle 6"/>
          <p:cNvSpPr>
            <a:spLocks noChangeArrowheads="1"/>
          </p:cNvSpPr>
          <p:nvPr/>
        </p:nvSpPr>
        <p:spPr bwMode="auto">
          <a:xfrm>
            <a:off x="2901950" y="2192338"/>
            <a:ext cx="3459163" cy="362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2300">
              <a:cs typeface="Arial" panose="020B0604020202020204" pitchFamily="34" charset="0"/>
            </a:endParaRPr>
          </a:p>
        </p:txBody>
      </p:sp>
      <p:sp>
        <p:nvSpPr>
          <p:cNvPr id="48134" name="Freeform 8"/>
          <p:cNvSpPr>
            <a:spLocks noEditPoints="1"/>
          </p:cNvSpPr>
          <p:nvPr/>
        </p:nvSpPr>
        <p:spPr bwMode="auto">
          <a:xfrm>
            <a:off x="2901950" y="2197100"/>
            <a:ext cx="3467100" cy="3625850"/>
          </a:xfrm>
          <a:custGeom>
            <a:avLst/>
            <a:gdLst>
              <a:gd name="T0" fmla="*/ 2147483646 w 2338"/>
              <a:gd name="T1" fmla="*/ 0 h 2406"/>
              <a:gd name="T2" fmla="*/ 2147483646 w 2338"/>
              <a:gd name="T3" fmla="*/ 2147483646 h 2406"/>
              <a:gd name="T4" fmla="*/ 0 w 2338"/>
              <a:gd name="T5" fmla="*/ 2147483646 h 2406"/>
              <a:gd name="T6" fmla="*/ 0 w 2338"/>
              <a:gd name="T7" fmla="*/ 0 h 2406"/>
              <a:gd name="T8" fmla="*/ 2147483646 w 2338"/>
              <a:gd name="T9" fmla="*/ 0 h 2406"/>
              <a:gd name="T10" fmla="*/ 2147483646 w 2338"/>
              <a:gd name="T11" fmla="*/ 0 h 2406"/>
              <a:gd name="T12" fmla="*/ 2147483646 w 2338"/>
              <a:gd name="T13" fmla="*/ 2147483646 h 2406"/>
              <a:gd name="T14" fmla="*/ 2147483646 w 2338"/>
              <a:gd name="T15" fmla="*/ 2147483646 h 2406"/>
              <a:gd name="T16" fmla="*/ 2147483646 w 2338"/>
              <a:gd name="T17" fmla="*/ 0 h 2406"/>
              <a:gd name="T18" fmla="*/ 2147483646 w 2338"/>
              <a:gd name="T19" fmla="*/ 0 h 2406"/>
              <a:gd name="T20" fmla="*/ 2147483646 w 2338"/>
              <a:gd name="T21" fmla="*/ 0 h 2406"/>
              <a:gd name="T22" fmla="*/ 2147483646 w 2338"/>
              <a:gd name="T23" fmla="*/ 2147483646 h 2406"/>
              <a:gd name="T24" fmla="*/ 2147483646 w 2338"/>
              <a:gd name="T25" fmla="*/ 2147483646 h 2406"/>
              <a:gd name="T26" fmla="*/ 2147483646 w 2338"/>
              <a:gd name="T27" fmla="*/ 0 h 2406"/>
              <a:gd name="T28" fmla="*/ 2147483646 w 2338"/>
              <a:gd name="T29" fmla="*/ 0 h 24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38"/>
              <a:gd name="T46" fmla="*/ 0 h 2406"/>
              <a:gd name="T47" fmla="*/ 2338 w 2338"/>
              <a:gd name="T48" fmla="*/ 2406 h 240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38" h="2406">
                <a:moveTo>
                  <a:pt x="6" y="0"/>
                </a:moveTo>
                <a:lnTo>
                  <a:pt x="6" y="2406"/>
                </a:lnTo>
                <a:lnTo>
                  <a:pt x="0" y="2406"/>
                </a:lnTo>
                <a:lnTo>
                  <a:pt x="0" y="0"/>
                </a:lnTo>
                <a:lnTo>
                  <a:pt x="6" y="0"/>
                </a:lnTo>
                <a:close/>
                <a:moveTo>
                  <a:pt x="1175" y="0"/>
                </a:moveTo>
                <a:lnTo>
                  <a:pt x="1175" y="2406"/>
                </a:lnTo>
                <a:lnTo>
                  <a:pt x="1169" y="2406"/>
                </a:lnTo>
                <a:lnTo>
                  <a:pt x="1169" y="0"/>
                </a:lnTo>
                <a:lnTo>
                  <a:pt x="1175" y="0"/>
                </a:lnTo>
                <a:close/>
                <a:moveTo>
                  <a:pt x="2338" y="0"/>
                </a:moveTo>
                <a:lnTo>
                  <a:pt x="2338" y="2406"/>
                </a:lnTo>
                <a:lnTo>
                  <a:pt x="2332" y="2406"/>
                </a:lnTo>
                <a:lnTo>
                  <a:pt x="2332" y="0"/>
                </a:lnTo>
                <a:lnTo>
                  <a:pt x="2338" y="0"/>
                </a:lnTo>
                <a:close/>
              </a:path>
            </a:pathLst>
          </a:custGeom>
          <a:solidFill>
            <a:srgbClr val="B2B2B2"/>
          </a:solidFill>
          <a:ln w="0">
            <a:solidFill>
              <a:srgbClr val="B2B2B2"/>
            </a:solidFill>
            <a:bevel/>
            <a:headEnd/>
            <a:tailEnd/>
          </a:ln>
        </p:spPr>
        <p:txBody>
          <a:bodyPr lIns="85909" tIns="42955" rIns="85909" bIns="42955"/>
          <a:lstStyle/>
          <a:p>
            <a:endParaRPr lang="en-US"/>
          </a:p>
        </p:txBody>
      </p:sp>
      <p:sp>
        <p:nvSpPr>
          <p:cNvPr id="48135" name="Rectangle 40"/>
          <p:cNvSpPr>
            <a:spLocks noChangeArrowheads="1"/>
          </p:cNvSpPr>
          <p:nvPr/>
        </p:nvSpPr>
        <p:spPr bwMode="auto">
          <a:xfrm>
            <a:off x="2744788" y="5761038"/>
            <a:ext cx="650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latin typeface="Verdana" panose="020B0604030504040204" pitchFamily="34" charset="0"/>
                <a:cs typeface="Arial" panose="020B0604020202020204" pitchFamily="34" charset="0"/>
              </a:rPr>
              <a:t>0</a:t>
            </a:r>
            <a:endParaRPr lang="en-US" altLang="en-US" sz="1700">
              <a:cs typeface="Arial" panose="020B0604020202020204" pitchFamily="34" charset="0"/>
            </a:endParaRPr>
          </a:p>
        </p:txBody>
      </p:sp>
      <p:sp>
        <p:nvSpPr>
          <p:cNvPr id="48136" name="Rectangle 41"/>
          <p:cNvSpPr>
            <a:spLocks noChangeArrowheads="1"/>
          </p:cNvSpPr>
          <p:nvPr/>
        </p:nvSpPr>
        <p:spPr bwMode="auto">
          <a:xfrm>
            <a:off x="2678113" y="3949700"/>
            <a:ext cx="13017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latin typeface="Verdana" panose="020B0604030504040204" pitchFamily="34" charset="0"/>
                <a:cs typeface="Arial" panose="020B0604020202020204" pitchFamily="34" charset="0"/>
              </a:rPr>
              <a:t>50</a:t>
            </a:r>
            <a:endParaRPr lang="en-US" altLang="en-US" sz="1700">
              <a:cs typeface="Arial" panose="020B0604020202020204" pitchFamily="34" charset="0"/>
            </a:endParaRPr>
          </a:p>
        </p:txBody>
      </p:sp>
      <p:sp>
        <p:nvSpPr>
          <p:cNvPr id="48137" name="Rectangle 42"/>
          <p:cNvSpPr>
            <a:spLocks noChangeArrowheads="1"/>
          </p:cNvSpPr>
          <p:nvPr/>
        </p:nvSpPr>
        <p:spPr bwMode="auto">
          <a:xfrm>
            <a:off x="2620963" y="2135188"/>
            <a:ext cx="19526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latin typeface="Verdana" panose="020B0604030504040204" pitchFamily="34" charset="0"/>
                <a:cs typeface="Arial" panose="020B0604020202020204" pitchFamily="34" charset="0"/>
              </a:rPr>
              <a:t>100</a:t>
            </a:r>
            <a:endParaRPr lang="en-US" altLang="en-US" sz="1700">
              <a:cs typeface="Arial" panose="020B0604020202020204" pitchFamily="34" charset="0"/>
            </a:endParaRPr>
          </a:p>
        </p:txBody>
      </p:sp>
      <p:sp>
        <p:nvSpPr>
          <p:cNvPr id="48138" name="Rectangle 43"/>
          <p:cNvSpPr>
            <a:spLocks noChangeArrowheads="1"/>
          </p:cNvSpPr>
          <p:nvPr/>
        </p:nvSpPr>
        <p:spPr bwMode="auto">
          <a:xfrm>
            <a:off x="2874963" y="5932488"/>
            <a:ext cx="650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latin typeface="Verdana" panose="020B0604030504040204" pitchFamily="34" charset="0"/>
                <a:cs typeface="Arial" panose="020B0604020202020204" pitchFamily="34" charset="0"/>
              </a:rPr>
              <a:t>0</a:t>
            </a:r>
            <a:endParaRPr lang="en-US" altLang="en-US" sz="1700">
              <a:cs typeface="Arial" panose="020B0604020202020204" pitchFamily="34" charset="0"/>
            </a:endParaRPr>
          </a:p>
        </p:txBody>
      </p:sp>
      <p:sp>
        <p:nvSpPr>
          <p:cNvPr id="48139" name="Rectangle 44"/>
          <p:cNvSpPr>
            <a:spLocks noChangeArrowheads="1"/>
          </p:cNvSpPr>
          <p:nvPr/>
        </p:nvSpPr>
        <p:spPr bwMode="auto">
          <a:xfrm>
            <a:off x="4570413" y="5932488"/>
            <a:ext cx="1301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latin typeface="Verdana" panose="020B0604030504040204" pitchFamily="34" charset="0"/>
                <a:cs typeface="Arial" panose="020B0604020202020204" pitchFamily="34" charset="0"/>
              </a:rPr>
              <a:t>50</a:t>
            </a:r>
            <a:endParaRPr lang="en-US" altLang="en-US" sz="1700">
              <a:cs typeface="Arial" panose="020B0604020202020204" pitchFamily="34" charset="0"/>
            </a:endParaRPr>
          </a:p>
        </p:txBody>
      </p:sp>
      <p:sp>
        <p:nvSpPr>
          <p:cNvPr id="48140" name="Rectangle 45"/>
          <p:cNvSpPr>
            <a:spLocks noChangeArrowheads="1"/>
          </p:cNvSpPr>
          <p:nvPr/>
        </p:nvSpPr>
        <p:spPr bwMode="auto">
          <a:xfrm>
            <a:off x="6272213" y="5932488"/>
            <a:ext cx="19526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latin typeface="Verdana" panose="020B0604030504040204" pitchFamily="34" charset="0"/>
                <a:cs typeface="Arial" panose="020B0604020202020204" pitchFamily="34" charset="0"/>
              </a:rPr>
              <a:t>100</a:t>
            </a:r>
            <a:endParaRPr lang="en-US" altLang="en-US" sz="1700">
              <a:cs typeface="Arial" panose="020B0604020202020204" pitchFamily="34" charset="0"/>
            </a:endParaRPr>
          </a:p>
        </p:txBody>
      </p:sp>
      <p:sp>
        <p:nvSpPr>
          <p:cNvPr id="48141" name="Freeform 12"/>
          <p:cNvSpPr>
            <a:spLocks/>
          </p:cNvSpPr>
          <p:nvPr/>
        </p:nvSpPr>
        <p:spPr bwMode="auto">
          <a:xfrm>
            <a:off x="5662613" y="2860675"/>
            <a:ext cx="58737"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42" name="TextBox 16"/>
          <p:cNvSpPr txBox="1">
            <a:spLocks noChangeArrowheads="1"/>
          </p:cNvSpPr>
          <p:nvPr/>
        </p:nvSpPr>
        <p:spPr bwMode="auto">
          <a:xfrm>
            <a:off x="5200650" y="2843213"/>
            <a:ext cx="568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France</a:t>
            </a:r>
          </a:p>
        </p:txBody>
      </p:sp>
      <p:sp>
        <p:nvSpPr>
          <p:cNvPr id="48143" name="Freeform 19"/>
          <p:cNvSpPr>
            <a:spLocks/>
          </p:cNvSpPr>
          <p:nvPr/>
        </p:nvSpPr>
        <p:spPr bwMode="auto">
          <a:xfrm>
            <a:off x="6207125" y="2236788"/>
            <a:ext cx="60325"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44" name="TextBox 18"/>
          <p:cNvSpPr txBox="1">
            <a:spLocks noChangeArrowheads="1"/>
          </p:cNvSpPr>
          <p:nvPr/>
        </p:nvSpPr>
        <p:spPr bwMode="auto">
          <a:xfrm>
            <a:off x="5886450" y="2019300"/>
            <a:ext cx="70326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Germany</a:t>
            </a:r>
          </a:p>
        </p:txBody>
      </p:sp>
      <p:sp>
        <p:nvSpPr>
          <p:cNvPr id="48145" name="Freeform 14"/>
          <p:cNvSpPr>
            <a:spLocks/>
          </p:cNvSpPr>
          <p:nvPr/>
        </p:nvSpPr>
        <p:spPr bwMode="auto">
          <a:xfrm>
            <a:off x="5740400" y="2471738"/>
            <a:ext cx="58738"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46" name="TextBox 20"/>
          <p:cNvSpPr txBox="1">
            <a:spLocks noChangeArrowheads="1"/>
          </p:cNvSpPr>
          <p:nvPr/>
        </p:nvSpPr>
        <p:spPr bwMode="auto">
          <a:xfrm>
            <a:off x="5400675" y="2324100"/>
            <a:ext cx="4095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Italy</a:t>
            </a:r>
          </a:p>
        </p:txBody>
      </p:sp>
      <p:sp>
        <p:nvSpPr>
          <p:cNvPr id="48147" name="Freeform 11"/>
          <p:cNvSpPr>
            <a:spLocks/>
          </p:cNvSpPr>
          <p:nvPr/>
        </p:nvSpPr>
        <p:spPr bwMode="auto">
          <a:xfrm>
            <a:off x="5967413" y="2466975"/>
            <a:ext cx="60325"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48" name="TextBox 22"/>
          <p:cNvSpPr txBox="1">
            <a:spLocks noChangeArrowheads="1"/>
          </p:cNvSpPr>
          <p:nvPr/>
        </p:nvSpPr>
        <p:spPr bwMode="auto">
          <a:xfrm>
            <a:off x="5751513" y="2476500"/>
            <a:ext cx="36353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UK</a:t>
            </a:r>
          </a:p>
        </p:txBody>
      </p:sp>
      <p:sp>
        <p:nvSpPr>
          <p:cNvPr id="48149" name="Freeform 19"/>
          <p:cNvSpPr>
            <a:spLocks/>
          </p:cNvSpPr>
          <p:nvPr/>
        </p:nvSpPr>
        <p:spPr bwMode="auto">
          <a:xfrm>
            <a:off x="6208713" y="2447925"/>
            <a:ext cx="58737"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pic>
        <p:nvPicPr>
          <p:cNvPr id="481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1863725"/>
            <a:ext cx="974725"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1" name="Rectangle 6"/>
          <p:cNvSpPr>
            <a:spLocks noChangeAspect="1" noChangeArrowheads="1"/>
          </p:cNvSpPr>
          <p:nvPr/>
        </p:nvSpPr>
        <p:spPr bwMode="auto">
          <a:xfrm>
            <a:off x="2873375" y="6153150"/>
            <a:ext cx="356076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852" tIns="37170" rIns="72852" bIns="37170">
            <a:spAutoFit/>
          </a:bodyPr>
          <a:lstStyle>
            <a:lvl1pPr defTabSz="622300">
              <a:defRPr>
                <a:solidFill>
                  <a:schemeClr val="tx1"/>
                </a:solidFill>
                <a:latin typeface="Arial" panose="020B0604020202020204" pitchFamily="34" charset="0"/>
              </a:defRPr>
            </a:lvl1pPr>
            <a:lvl2pPr marL="742950" indent="-285750" defTabSz="622300">
              <a:defRPr>
                <a:solidFill>
                  <a:schemeClr val="tx1"/>
                </a:solidFill>
                <a:latin typeface="Arial" panose="020B0604020202020204" pitchFamily="34" charset="0"/>
              </a:defRPr>
            </a:lvl2pPr>
            <a:lvl3pPr marL="1143000" indent="-228600" defTabSz="622300">
              <a:defRPr>
                <a:solidFill>
                  <a:schemeClr val="tx1"/>
                </a:solidFill>
                <a:latin typeface="Arial" panose="020B0604020202020204" pitchFamily="34" charset="0"/>
              </a:defRPr>
            </a:lvl3pPr>
            <a:lvl4pPr marL="1600200" indent="-228600" defTabSz="622300">
              <a:defRPr>
                <a:solidFill>
                  <a:schemeClr val="tx1"/>
                </a:solidFill>
                <a:latin typeface="Arial" panose="020B0604020202020204" pitchFamily="34" charset="0"/>
              </a:defRPr>
            </a:lvl4pPr>
            <a:lvl5pPr marL="2057400" indent="-228600" defTabSz="622300">
              <a:defRPr>
                <a:solidFill>
                  <a:schemeClr val="tx1"/>
                </a:solidFill>
                <a:latin typeface="Arial" panose="020B0604020202020204" pitchFamily="34" charset="0"/>
              </a:defRPr>
            </a:lvl5pPr>
            <a:lvl6pPr marL="2514600" indent="-228600" defTabSz="622300" eaLnBrk="0" fontAlgn="base" hangingPunct="0">
              <a:spcBef>
                <a:spcPct val="0"/>
              </a:spcBef>
              <a:spcAft>
                <a:spcPct val="0"/>
              </a:spcAft>
              <a:defRPr>
                <a:solidFill>
                  <a:schemeClr val="tx1"/>
                </a:solidFill>
                <a:latin typeface="Arial" panose="020B0604020202020204" pitchFamily="34" charset="0"/>
              </a:defRPr>
            </a:lvl6pPr>
            <a:lvl7pPr marL="2971800" indent="-228600" defTabSz="622300" eaLnBrk="0" fontAlgn="base" hangingPunct="0">
              <a:spcBef>
                <a:spcPct val="0"/>
              </a:spcBef>
              <a:spcAft>
                <a:spcPct val="0"/>
              </a:spcAft>
              <a:defRPr>
                <a:solidFill>
                  <a:schemeClr val="tx1"/>
                </a:solidFill>
                <a:latin typeface="Arial" panose="020B0604020202020204" pitchFamily="34" charset="0"/>
              </a:defRPr>
            </a:lvl7pPr>
            <a:lvl8pPr marL="3429000" indent="-228600" defTabSz="622300" eaLnBrk="0" fontAlgn="base" hangingPunct="0">
              <a:spcBef>
                <a:spcPct val="0"/>
              </a:spcBef>
              <a:spcAft>
                <a:spcPct val="0"/>
              </a:spcAft>
              <a:defRPr>
                <a:solidFill>
                  <a:schemeClr val="tx1"/>
                </a:solidFill>
                <a:latin typeface="Arial" panose="020B0604020202020204" pitchFamily="34" charset="0"/>
              </a:defRPr>
            </a:lvl8pPr>
            <a:lvl9pPr marL="3886200" indent="-228600" defTabSz="6223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en-US" altLang="en-US" sz="1000" b="1">
                <a:cs typeface="Arial" panose="020B0604020202020204" pitchFamily="34" charset="0"/>
              </a:rPr>
              <a:t>Brand Stature </a:t>
            </a:r>
            <a:r>
              <a:rPr lang="en-US" altLang="en-US" sz="1000">
                <a:cs typeface="Arial" panose="020B0604020202020204" pitchFamily="34" charset="0"/>
              </a:rPr>
              <a:t>(Esteem / Knowledge)</a:t>
            </a:r>
          </a:p>
        </p:txBody>
      </p:sp>
      <p:sp>
        <p:nvSpPr>
          <p:cNvPr id="48152" name="Rectangle 5"/>
          <p:cNvSpPr>
            <a:spLocks noChangeAspect="1" noChangeArrowheads="1"/>
          </p:cNvSpPr>
          <p:nvPr/>
        </p:nvSpPr>
        <p:spPr bwMode="auto">
          <a:xfrm rot="-5400000">
            <a:off x="365125" y="3805238"/>
            <a:ext cx="3905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852" tIns="37170" rIns="72852" bIns="37170" anchor="b"/>
          <a:lstStyle>
            <a:lvl1pPr defTabSz="622300">
              <a:defRPr>
                <a:solidFill>
                  <a:schemeClr val="tx1"/>
                </a:solidFill>
                <a:latin typeface="Arial" panose="020B0604020202020204" pitchFamily="34" charset="0"/>
              </a:defRPr>
            </a:lvl1pPr>
            <a:lvl2pPr marL="742950" indent="-285750" defTabSz="622300">
              <a:defRPr>
                <a:solidFill>
                  <a:schemeClr val="tx1"/>
                </a:solidFill>
                <a:latin typeface="Arial" panose="020B0604020202020204" pitchFamily="34" charset="0"/>
              </a:defRPr>
            </a:lvl2pPr>
            <a:lvl3pPr marL="1143000" indent="-228600" defTabSz="622300">
              <a:defRPr>
                <a:solidFill>
                  <a:schemeClr val="tx1"/>
                </a:solidFill>
                <a:latin typeface="Arial" panose="020B0604020202020204" pitchFamily="34" charset="0"/>
              </a:defRPr>
            </a:lvl3pPr>
            <a:lvl4pPr marL="1600200" indent="-228600" defTabSz="622300">
              <a:defRPr>
                <a:solidFill>
                  <a:schemeClr val="tx1"/>
                </a:solidFill>
                <a:latin typeface="Arial" panose="020B0604020202020204" pitchFamily="34" charset="0"/>
              </a:defRPr>
            </a:lvl4pPr>
            <a:lvl5pPr marL="2057400" indent="-228600" defTabSz="622300">
              <a:defRPr>
                <a:solidFill>
                  <a:schemeClr val="tx1"/>
                </a:solidFill>
                <a:latin typeface="Arial" panose="020B0604020202020204" pitchFamily="34" charset="0"/>
              </a:defRPr>
            </a:lvl5pPr>
            <a:lvl6pPr marL="2514600" indent="-228600" defTabSz="622300" eaLnBrk="0" fontAlgn="base" hangingPunct="0">
              <a:spcBef>
                <a:spcPct val="0"/>
              </a:spcBef>
              <a:spcAft>
                <a:spcPct val="0"/>
              </a:spcAft>
              <a:defRPr>
                <a:solidFill>
                  <a:schemeClr val="tx1"/>
                </a:solidFill>
                <a:latin typeface="Arial" panose="020B0604020202020204" pitchFamily="34" charset="0"/>
              </a:defRPr>
            </a:lvl6pPr>
            <a:lvl7pPr marL="2971800" indent="-228600" defTabSz="622300" eaLnBrk="0" fontAlgn="base" hangingPunct="0">
              <a:spcBef>
                <a:spcPct val="0"/>
              </a:spcBef>
              <a:spcAft>
                <a:spcPct val="0"/>
              </a:spcAft>
              <a:defRPr>
                <a:solidFill>
                  <a:schemeClr val="tx1"/>
                </a:solidFill>
                <a:latin typeface="Arial" panose="020B0604020202020204" pitchFamily="34" charset="0"/>
              </a:defRPr>
            </a:lvl7pPr>
            <a:lvl8pPr marL="3429000" indent="-228600" defTabSz="622300" eaLnBrk="0" fontAlgn="base" hangingPunct="0">
              <a:spcBef>
                <a:spcPct val="0"/>
              </a:spcBef>
              <a:spcAft>
                <a:spcPct val="0"/>
              </a:spcAft>
              <a:defRPr>
                <a:solidFill>
                  <a:schemeClr val="tx1"/>
                </a:solidFill>
                <a:latin typeface="Arial" panose="020B0604020202020204" pitchFamily="34" charset="0"/>
              </a:defRPr>
            </a:lvl8pPr>
            <a:lvl9pPr marL="3886200" indent="-228600" defTabSz="6223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en-US" altLang="en-US" sz="1000" b="1">
                <a:cs typeface="Arial" panose="020B0604020202020204" pitchFamily="34" charset="0"/>
              </a:rPr>
              <a:t>Energized Brand Strength</a:t>
            </a:r>
          </a:p>
          <a:p>
            <a:pPr algn="ctr" eaLnBrk="1" hangingPunct="1">
              <a:lnSpc>
                <a:spcPct val="90000"/>
              </a:lnSpc>
            </a:pPr>
            <a:endParaRPr lang="en-US" altLang="en-US" sz="1000" b="1">
              <a:cs typeface="Arial" panose="020B0604020202020204" pitchFamily="34" charset="0"/>
            </a:endParaRPr>
          </a:p>
          <a:p>
            <a:pPr algn="ctr" eaLnBrk="1" hangingPunct="1">
              <a:lnSpc>
                <a:spcPct val="90000"/>
              </a:lnSpc>
            </a:pPr>
            <a:r>
              <a:rPr lang="en-US" altLang="en-US" sz="1000">
                <a:cs typeface="Arial" panose="020B0604020202020204" pitchFamily="34" charset="0"/>
              </a:rPr>
              <a:t>(Energized Differentiation / Relevance)</a:t>
            </a:r>
          </a:p>
        </p:txBody>
      </p:sp>
      <p:sp>
        <p:nvSpPr>
          <p:cNvPr id="48153" name="Text Box 25"/>
          <p:cNvSpPr txBox="1">
            <a:spLocks noChangeArrowheads="1"/>
          </p:cNvSpPr>
          <p:nvPr/>
        </p:nvSpPr>
        <p:spPr bwMode="auto">
          <a:xfrm>
            <a:off x="3224213" y="2206625"/>
            <a:ext cx="10858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646" tIns="42823" rIns="85646" bIns="42823">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rgbClr val="969696"/>
                </a:solidFill>
                <a:cs typeface="Arial" panose="020B0604020202020204" pitchFamily="34" charset="0"/>
              </a:rPr>
              <a:t>Niche or </a:t>
            </a:r>
          </a:p>
          <a:p>
            <a:pPr algn="ctr" eaLnBrk="1" hangingPunct="1"/>
            <a:r>
              <a:rPr lang="en-US" altLang="en-US" sz="800">
                <a:solidFill>
                  <a:srgbClr val="969696"/>
                </a:solidFill>
                <a:cs typeface="Arial" panose="020B0604020202020204" pitchFamily="34" charset="0"/>
              </a:rPr>
              <a:t>Unrealized Potential</a:t>
            </a:r>
          </a:p>
        </p:txBody>
      </p:sp>
      <p:sp>
        <p:nvSpPr>
          <p:cNvPr id="48154" name="Text Box 26"/>
          <p:cNvSpPr txBox="1">
            <a:spLocks noChangeArrowheads="1"/>
          </p:cNvSpPr>
          <p:nvPr/>
        </p:nvSpPr>
        <p:spPr bwMode="auto">
          <a:xfrm>
            <a:off x="5538788" y="4116388"/>
            <a:ext cx="8048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646" tIns="42823" rIns="85646" bIns="42823">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rgbClr val="969696"/>
                </a:solidFill>
                <a:cs typeface="Arial" panose="020B0604020202020204" pitchFamily="34" charset="0"/>
              </a:rPr>
              <a:t>Commodity or</a:t>
            </a:r>
          </a:p>
          <a:p>
            <a:pPr algn="ctr" eaLnBrk="1" hangingPunct="1"/>
            <a:r>
              <a:rPr lang="en-US" altLang="en-US" sz="800">
                <a:solidFill>
                  <a:srgbClr val="969696"/>
                </a:solidFill>
                <a:cs typeface="Arial" panose="020B0604020202020204" pitchFamily="34" charset="0"/>
              </a:rPr>
              <a:t>Eroded</a:t>
            </a:r>
          </a:p>
        </p:txBody>
      </p:sp>
      <p:sp>
        <p:nvSpPr>
          <p:cNvPr id="48155" name="Text Box 27"/>
          <p:cNvSpPr txBox="1">
            <a:spLocks noChangeArrowheads="1"/>
          </p:cNvSpPr>
          <p:nvPr/>
        </p:nvSpPr>
        <p:spPr bwMode="auto">
          <a:xfrm>
            <a:off x="3910013" y="5416550"/>
            <a:ext cx="6604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646" tIns="42823" rIns="85646" bIns="42823">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rgbClr val="969696"/>
                </a:solidFill>
                <a:cs typeface="Arial" panose="020B0604020202020204" pitchFamily="34" charset="0"/>
              </a:rPr>
              <a:t>Unfocused</a:t>
            </a:r>
          </a:p>
        </p:txBody>
      </p:sp>
      <p:sp>
        <p:nvSpPr>
          <p:cNvPr id="48156" name="Text Box 28"/>
          <p:cNvSpPr txBox="1">
            <a:spLocks noChangeArrowheads="1"/>
          </p:cNvSpPr>
          <p:nvPr/>
        </p:nvSpPr>
        <p:spPr bwMode="auto">
          <a:xfrm>
            <a:off x="2987675" y="4095750"/>
            <a:ext cx="94773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646" tIns="42823" rIns="85646" bIns="42823">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dirty="0">
                <a:solidFill>
                  <a:srgbClr val="969696"/>
                </a:solidFill>
                <a:cs typeface="Arial" panose="020B0604020202020204" pitchFamily="34" charset="0"/>
              </a:rPr>
              <a:t>New or Unknown</a:t>
            </a:r>
          </a:p>
        </p:txBody>
      </p:sp>
      <p:sp>
        <p:nvSpPr>
          <p:cNvPr id="48157" name="Freeform 19"/>
          <p:cNvSpPr>
            <a:spLocks/>
          </p:cNvSpPr>
          <p:nvPr/>
        </p:nvSpPr>
        <p:spPr bwMode="auto">
          <a:xfrm>
            <a:off x="6159500" y="3355975"/>
            <a:ext cx="58738"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58" name="TextBox 25"/>
          <p:cNvSpPr txBox="1">
            <a:spLocks noChangeArrowheads="1"/>
          </p:cNvSpPr>
          <p:nvPr/>
        </p:nvSpPr>
        <p:spPr bwMode="auto">
          <a:xfrm>
            <a:off x="5657850" y="3287713"/>
            <a:ext cx="654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Canada</a:t>
            </a:r>
          </a:p>
        </p:txBody>
      </p:sp>
      <p:sp>
        <p:nvSpPr>
          <p:cNvPr id="48159" name="Text Box 31"/>
          <p:cNvSpPr txBox="1">
            <a:spLocks noChangeArrowheads="1"/>
          </p:cNvSpPr>
          <p:nvPr/>
        </p:nvSpPr>
        <p:spPr bwMode="auto">
          <a:xfrm>
            <a:off x="5626100" y="3770313"/>
            <a:ext cx="654050"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646" tIns="42823" rIns="85646" bIns="42823">
            <a:spAutoFit/>
          </a:bodyPr>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800">
                <a:solidFill>
                  <a:srgbClr val="969696"/>
                </a:solidFill>
                <a:cs typeface="Arial" panose="020B0604020202020204" pitchFamily="34" charset="0"/>
              </a:rPr>
              <a:t>Ubiquitous</a:t>
            </a:r>
          </a:p>
        </p:txBody>
      </p:sp>
      <p:sp>
        <p:nvSpPr>
          <p:cNvPr id="48160" name="Text Placeholder 3"/>
          <p:cNvSpPr>
            <a:spLocks/>
          </p:cNvSpPr>
          <p:nvPr/>
        </p:nvSpPr>
        <p:spPr bwMode="auto">
          <a:xfrm>
            <a:off x="223838" y="6394450"/>
            <a:ext cx="66690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6" tIns="45511" rIns="91026" bIns="45511">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800">
                <a:solidFill>
                  <a:srgbClr val="969696"/>
                </a:solidFill>
                <a:cs typeface="Arial" panose="020B0604020202020204" pitchFamily="34" charset="0"/>
              </a:rPr>
              <a:t>Source: Global Consumer &amp; Market Insights </a:t>
            </a:r>
            <a:r>
              <a:rPr lang="en-US" altLang="en-US" sz="800">
                <a:solidFill>
                  <a:srgbClr val="969696"/>
                </a:solidFill>
                <a:latin typeface="Verdana" panose="020B0604030504040204" pitchFamily="34" charset="0"/>
                <a:cs typeface="Arial" panose="020B0604020202020204" pitchFamily="34" charset="0"/>
              </a:rPr>
              <a:t>–</a:t>
            </a:r>
            <a:r>
              <a:rPr lang="en-US" altLang="en-US" sz="800">
                <a:solidFill>
                  <a:srgbClr val="969696"/>
                </a:solidFill>
                <a:cs typeface="Arial" panose="020B0604020202020204" pitchFamily="34" charset="0"/>
              </a:rPr>
              <a:t> Brand Asset Valuator Global Summary 2008 through 2010 </a:t>
            </a:r>
            <a:r>
              <a:rPr lang="en-US" altLang="en-US" sz="800">
                <a:solidFill>
                  <a:srgbClr val="969696"/>
                </a:solidFill>
                <a:latin typeface="Verdana" panose="020B0604030504040204" pitchFamily="34" charset="0"/>
                <a:cs typeface="Arial" panose="020B0604020202020204" pitchFamily="34" charset="0"/>
              </a:rPr>
              <a:t>–</a:t>
            </a:r>
            <a:r>
              <a:rPr lang="en-US" altLang="en-US" sz="800">
                <a:solidFill>
                  <a:srgbClr val="969696"/>
                </a:solidFill>
                <a:cs typeface="Arial" panose="020B0604020202020204" pitchFamily="34" charset="0"/>
              </a:rPr>
              <a:t> conducted December 2010</a:t>
            </a:r>
          </a:p>
        </p:txBody>
      </p:sp>
      <p:sp>
        <p:nvSpPr>
          <p:cNvPr id="48161" name="Text Box 34"/>
          <p:cNvSpPr txBox="1">
            <a:spLocks noChangeArrowheads="1"/>
          </p:cNvSpPr>
          <p:nvPr/>
        </p:nvSpPr>
        <p:spPr bwMode="auto">
          <a:xfrm>
            <a:off x="2846388" y="1246188"/>
            <a:ext cx="35782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655" tIns="42828" rIns="85655" bIns="4282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a:cs typeface="Arial" panose="020B0604020202020204" pitchFamily="34" charset="0"/>
              </a:rPr>
              <a:t>Harley-Davidson Global Brand Rankings</a:t>
            </a:r>
          </a:p>
          <a:p>
            <a:pPr algn="ctr" eaLnBrk="1" hangingPunct="1"/>
            <a:endParaRPr lang="en-US" altLang="en-US" sz="200" b="1">
              <a:cs typeface="Arial" panose="020B0604020202020204" pitchFamily="34" charset="0"/>
            </a:endParaRPr>
          </a:p>
          <a:p>
            <a:pPr algn="ctr" eaLnBrk="1" hangingPunct="1"/>
            <a:r>
              <a:rPr lang="en-US" altLang="en-US" sz="1400" b="1" u="sng">
                <a:solidFill>
                  <a:srgbClr val="FF6600"/>
                </a:solidFill>
                <a:cs typeface="Arial" panose="020B0604020202020204" pitchFamily="34" charset="0"/>
              </a:rPr>
              <a:t>All Adults</a:t>
            </a:r>
            <a:r>
              <a:rPr lang="en-US" altLang="en-US" sz="1400" b="1">
                <a:solidFill>
                  <a:srgbClr val="FF6600"/>
                </a:solidFill>
                <a:cs typeface="Arial" panose="020B0604020202020204" pitchFamily="34" charset="0"/>
              </a:rPr>
              <a:t> in General Populations</a:t>
            </a:r>
          </a:p>
          <a:p>
            <a:pPr algn="ctr" eaLnBrk="1" hangingPunct="1"/>
            <a:endParaRPr lang="en-US" altLang="en-US" sz="200" b="1">
              <a:cs typeface="Arial" panose="020B0604020202020204" pitchFamily="34" charset="0"/>
            </a:endParaRPr>
          </a:p>
          <a:p>
            <a:pPr algn="ctr" eaLnBrk="1" hangingPunct="1"/>
            <a:r>
              <a:rPr lang="en-US" altLang="en-US" sz="1000" b="1">
                <a:cs typeface="Arial" panose="020B0604020202020204" pitchFamily="34" charset="0"/>
              </a:rPr>
              <a:t>(H-D Ranking Relative to Other Brands in Each Market)</a:t>
            </a:r>
          </a:p>
        </p:txBody>
      </p:sp>
      <p:sp>
        <p:nvSpPr>
          <p:cNvPr id="48162" name="Text Box 35"/>
          <p:cNvSpPr txBox="1">
            <a:spLocks noChangeArrowheads="1"/>
          </p:cNvSpPr>
          <p:nvPr/>
        </p:nvSpPr>
        <p:spPr bwMode="auto">
          <a:xfrm>
            <a:off x="7258050" y="3009900"/>
            <a:ext cx="114300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5655" tIns="42828" rIns="85655" bIns="4282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cs typeface="Arial" panose="020B0604020202020204" pitchFamily="34" charset="0"/>
              </a:rPr>
              <a:t>USA 2010</a:t>
            </a:r>
          </a:p>
          <a:p>
            <a:pPr eaLnBrk="1" hangingPunct="1"/>
            <a:r>
              <a:rPr lang="en-US" altLang="en-US" sz="800">
                <a:cs typeface="Arial" panose="020B0604020202020204" pitchFamily="34" charset="0"/>
              </a:rPr>
              <a:t>Canada 2010</a:t>
            </a:r>
          </a:p>
          <a:p>
            <a:pPr eaLnBrk="1" hangingPunct="1"/>
            <a:r>
              <a:rPr lang="en-US" altLang="en-US" sz="800">
                <a:cs typeface="Arial" panose="020B0604020202020204" pitchFamily="34" charset="0"/>
              </a:rPr>
              <a:t>UK 2008</a:t>
            </a:r>
          </a:p>
          <a:p>
            <a:pPr eaLnBrk="1" hangingPunct="1"/>
            <a:r>
              <a:rPr lang="en-US" altLang="en-US" sz="800">
                <a:cs typeface="Arial" panose="020B0604020202020204" pitchFamily="34" charset="0"/>
              </a:rPr>
              <a:t>Germany 2009</a:t>
            </a:r>
          </a:p>
          <a:p>
            <a:pPr eaLnBrk="1" hangingPunct="1"/>
            <a:r>
              <a:rPr lang="en-US" altLang="en-US" sz="800">
                <a:cs typeface="Arial" panose="020B0604020202020204" pitchFamily="34" charset="0"/>
              </a:rPr>
              <a:t>France 2009</a:t>
            </a:r>
          </a:p>
          <a:p>
            <a:pPr eaLnBrk="1" hangingPunct="1"/>
            <a:r>
              <a:rPr lang="en-US" altLang="en-US" sz="800">
                <a:cs typeface="Arial" panose="020B0604020202020204" pitchFamily="34" charset="0"/>
              </a:rPr>
              <a:t>Italy 2009</a:t>
            </a:r>
          </a:p>
          <a:p>
            <a:pPr eaLnBrk="1" hangingPunct="1"/>
            <a:r>
              <a:rPr lang="en-US" altLang="en-US" sz="800">
                <a:cs typeface="Arial" panose="020B0604020202020204" pitchFamily="34" charset="0"/>
              </a:rPr>
              <a:t>Spain 2009</a:t>
            </a:r>
          </a:p>
          <a:p>
            <a:pPr eaLnBrk="1" hangingPunct="1"/>
            <a:r>
              <a:rPr lang="en-US" altLang="en-US" sz="800">
                <a:cs typeface="Arial" panose="020B0604020202020204" pitchFamily="34" charset="0"/>
              </a:rPr>
              <a:t>Switzerland 2009</a:t>
            </a:r>
          </a:p>
          <a:p>
            <a:pPr eaLnBrk="1" hangingPunct="1"/>
            <a:r>
              <a:rPr lang="en-US" altLang="en-US" sz="800">
                <a:cs typeface="Arial" panose="020B0604020202020204" pitchFamily="34" charset="0"/>
              </a:rPr>
              <a:t>Czech Republic 2008</a:t>
            </a:r>
          </a:p>
          <a:p>
            <a:pPr eaLnBrk="1" hangingPunct="1"/>
            <a:r>
              <a:rPr lang="en-US" altLang="en-US" sz="800">
                <a:cs typeface="Arial" panose="020B0604020202020204" pitchFamily="34" charset="0"/>
              </a:rPr>
              <a:t>Japan 2010</a:t>
            </a:r>
          </a:p>
          <a:p>
            <a:pPr eaLnBrk="1" hangingPunct="1"/>
            <a:r>
              <a:rPr lang="en-US" altLang="en-US" sz="800">
                <a:cs typeface="Arial" panose="020B0604020202020204" pitchFamily="34" charset="0"/>
              </a:rPr>
              <a:t>Australia 2009</a:t>
            </a:r>
          </a:p>
          <a:p>
            <a:pPr eaLnBrk="1" hangingPunct="1"/>
            <a:r>
              <a:rPr lang="en-US" altLang="en-US" sz="800">
                <a:cs typeface="Arial" panose="020B0604020202020204" pitchFamily="34" charset="0"/>
              </a:rPr>
              <a:t>India 2009</a:t>
            </a:r>
          </a:p>
          <a:p>
            <a:pPr eaLnBrk="1" hangingPunct="1"/>
            <a:r>
              <a:rPr lang="en-US" altLang="en-US" sz="800">
                <a:cs typeface="Arial" panose="020B0604020202020204" pitchFamily="34" charset="0"/>
              </a:rPr>
              <a:t>China 2009</a:t>
            </a:r>
          </a:p>
          <a:p>
            <a:pPr eaLnBrk="1" hangingPunct="1"/>
            <a:r>
              <a:rPr lang="en-US" altLang="en-US" sz="800">
                <a:cs typeface="Arial" panose="020B0604020202020204" pitchFamily="34" charset="0"/>
              </a:rPr>
              <a:t>Brazil 2009</a:t>
            </a:r>
          </a:p>
          <a:p>
            <a:pPr eaLnBrk="1" hangingPunct="1"/>
            <a:r>
              <a:rPr lang="en-US" altLang="en-US" sz="800">
                <a:cs typeface="Arial" panose="020B0604020202020204" pitchFamily="34" charset="0"/>
              </a:rPr>
              <a:t>Mexico 2010</a:t>
            </a:r>
          </a:p>
        </p:txBody>
      </p:sp>
      <p:sp>
        <p:nvSpPr>
          <p:cNvPr id="48163" name="Freeform 19"/>
          <p:cNvSpPr>
            <a:spLocks/>
          </p:cNvSpPr>
          <p:nvPr/>
        </p:nvSpPr>
        <p:spPr bwMode="auto">
          <a:xfrm>
            <a:off x="5537200" y="2503488"/>
            <a:ext cx="60325"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64" name="TextBox 20"/>
          <p:cNvSpPr txBox="1">
            <a:spLocks noChangeArrowheads="1"/>
          </p:cNvSpPr>
          <p:nvPr/>
        </p:nvSpPr>
        <p:spPr bwMode="auto">
          <a:xfrm>
            <a:off x="5095875" y="2449513"/>
            <a:ext cx="56991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Japan</a:t>
            </a:r>
          </a:p>
        </p:txBody>
      </p:sp>
      <p:sp>
        <p:nvSpPr>
          <p:cNvPr id="48165" name="TextBox 25"/>
          <p:cNvSpPr txBox="1">
            <a:spLocks noChangeArrowheads="1"/>
          </p:cNvSpPr>
          <p:nvPr/>
        </p:nvSpPr>
        <p:spPr bwMode="auto">
          <a:xfrm>
            <a:off x="6154738" y="2301875"/>
            <a:ext cx="56991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USA</a:t>
            </a:r>
          </a:p>
        </p:txBody>
      </p:sp>
      <p:sp>
        <p:nvSpPr>
          <p:cNvPr id="48166" name="Freeform 19"/>
          <p:cNvSpPr>
            <a:spLocks/>
          </p:cNvSpPr>
          <p:nvPr/>
        </p:nvSpPr>
        <p:spPr bwMode="auto">
          <a:xfrm>
            <a:off x="6056313" y="2312988"/>
            <a:ext cx="58737"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67" name="Freeform 19"/>
          <p:cNvSpPr>
            <a:spLocks/>
          </p:cNvSpPr>
          <p:nvPr/>
        </p:nvSpPr>
        <p:spPr bwMode="auto">
          <a:xfrm>
            <a:off x="6038850" y="2770188"/>
            <a:ext cx="58738"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68" name="TextBox 25"/>
          <p:cNvSpPr txBox="1">
            <a:spLocks noChangeArrowheads="1"/>
          </p:cNvSpPr>
          <p:nvPr/>
        </p:nvSpPr>
        <p:spPr bwMode="auto">
          <a:xfrm>
            <a:off x="5613400" y="2649538"/>
            <a:ext cx="654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Spain</a:t>
            </a:r>
          </a:p>
        </p:txBody>
      </p:sp>
      <p:sp>
        <p:nvSpPr>
          <p:cNvPr id="48169" name="Freeform 19"/>
          <p:cNvSpPr>
            <a:spLocks/>
          </p:cNvSpPr>
          <p:nvPr/>
        </p:nvSpPr>
        <p:spPr bwMode="auto">
          <a:xfrm>
            <a:off x="4837113" y="2770188"/>
            <a:ext cx="58737"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70" name="TextBox 25"/>
          <p:cNvSpPr txBox="1">
            <a:spLocks noChangeArrowheads="1"/>
          </p:cNvSpPr>
          <p:nvPr/>
        </p:nvSpPr>
        <p:spPr bwMode="auto">
          <a:xfrm>
            <a:off x="4318000" y="2678113"/>
            <a:ext cx="654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Mexico</a:t>
            </a:r>
          </a:p>
        </p:txBody>
      </p:sp>
      <p:sp>
        <p:nvSpPr>
          <p:cNvPr id="48171" name="TextBox 18"/>
          <p:cNvSpPr txBox="1">
            <a:spLocks noChangeArrowheads="1"/>
          </p:cNvSpPr>
          <p:nvPr/>
        </p:nvSpPr>
        <p:spPr bwMode="auto">
          <a:xfrm>
            <a:off x="5106988" y="2168525"/>
            <a:ext cx="11604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Czech Republic</a:t>
            </a:r>
          </a:p>
        </p:txBody>
      </p:sp>
      <p:sp>
        <p:nvSpPr>
          <p:cNvPr id="48172" name="Freeform 19"/>
          <p:cNvSpPr>
            <a:spLocks/>
          </p:cNvSpPr>
          <p:nvPr/>
        </p:nvSpPr>
        <p:spPr bwMode="auto">
          <a:xfrm>
            <a:off x="4227513" y="3233738"/>
            <a:ext cx="58737"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73" name="TextBox 25"/>
          <p:cNvSpPr txBox="1">
            <a:spLocks noChangeArrowheads="1"/>
          </p:cNvSpPr>
          <p:nvPr/>
        </p:nvSpPr>
        <p:spPr bwMode="auto">
          <a:xfrm>
            <a:off x="4210050" y="3074988"/>
            <a:ext cx="654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Brazil</a:t>
            </a:r>
          </a:p>
        </p:txBody>
      </p:sp>
      <p:sp>
        <p:nvSpPr>
          <p:cNvPr id="48174" name="Freeform 19"/>
          <p:cNvSpPr>
            <a:spLocks/>
          </p:cNvSpPr>
          <p:nvPr/>
        </p:nvSpPr>
        <p:spPr bwMode="auto">
          <a:xfrm>
            <a:off x="5505450" y="4011613"/>
            <a:ext cx="58738"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75" name="TextBox 25"/>
          <p:cNvSpPr txBox="1">
            <a:spLocks noChangeArrowheads="1"/>
          </p:cNvSpPr>
          <p:nvPr/>
        </p:nvSpPr>
        <p:spPr bwMode="auto">
          <a:xfrm>
            <a:off x="4895850" y="4002088"/>
            <a:ext cx="76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Australia</a:t>
            </a:r>
          </a:p>
        </p:txBody>
      </p:sp>
      <p:sp>
        <p:nvSpPr>
          <p:cNvPr id="48176" name="Freeform 19"/>
          <p:cNvSpPr>
            <a:spLocks/>
          </p:cNvSpPr>
          <p:nvPr/>
        </p:nvSpPr>
        <p:spPr bwMode="auto">
          <a:xfrm>
            <a:off x="3313113" y="4446588"/>
            <a:ext cx="58737"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77" name="Freeform 19"/>
          <p:cNvSpPr>
            <a:spLocks/>
          </p:cNvSpPr>
          <p:nvPr/>
        </p:nvSpPr>
        <p:spPr bwMode="auto">
          <a:xfrm>
            <a:off x="3846513" y="4757738"/>
            <a:ext cx="58737"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78" name="TextBox 25"/>
          <p:cNvSpPr txBox="1">
            <a:spLocks noChangeArrowheads="1"/>
          </p:cNvSpPr>
          <p:nvPr/>
        </p:nvSpPr>
        <p:spPr bwMode="auto">
          <a:xfrm>
            <a:off x="2914650" y="4306888"/>
            <a:ext cx="654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dirty="0">
                <a:cs typeface="Arial" panose="020B0604020202020204" pitchFamily="34" charset="0"/>
              </a:rPr>
              <a:t>India</a:t>
            </a:r>
          </a:p>
        </p:txBody>
      </p:sp>
      <p:sp>
        <p:nvSpPr>
          <p:cNvPr id="48179" name="TextBox 25"/>
          <p:cNvSpPr txBox="1">
            <a:spLocks noChangeArrowheads="1"/>
          </p:cNvSpPr>
          <p:nvPr/>
        </p:nvSpPr>
        <p:spPr bwMode="auto">
          <a:xfrm>
            <a:off x="3448050" y="4598988"/>
            <a:ext cx="654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China</a:t>
            </a:r>
          </a:p>
        </p:txBody>
      </p:sp>
      <p:sp>
        <p:nvSpPr>
          <p:cNvPr id="48180" name="TextBox 25"/>
          <p:cNvSpPr txBox="1">
            <a:spLocks noChangeArrowheads="1"/>
          </p:cNvSpPr>
          <p:nvPr/>
        </p:nvSpPr>
        <p:spPr bwMode="auto">
          <a:xfrm>
            <a:off x="4819650" y="2601913"/>
            <a:ext cx="914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cs typeface="Arial" panose="020B0604020202020204" pitchFamily="34" charset="0"/>
              </a:rPr>
              <a:t>Switzerland</a:t>
            </a:r>
          </a:p>
        </p:txBody>
      </p:sp>
      <p:sp>
        <p:nvSpPr>
          <p:cNvPr id="48181" name="Freeform 19"/>
          <p:cNvSpPr>
            <a:spLocks/>
          </p:cNvSpPr>
          <p:nvPr/>
        </p:nvSpPr>
        <p:spPr bwMode="auto">
          <a:xfrm>
            <a:off x="5505450" y="2754313"/>
            <a:ext cx="58738" cy="69850"/>
          </a:xfrm>
          <a:prstGeom prst="diamond">
            <a:avLst/>
          </a:prstGeom>
          <a:solidFill>
            <a:srgbClr val="064C8D"/>
          </a:solidFill>
          <a:ln>
            <a:noFill/>
          </a:ln>
          <a:extLst>
            <a:ext uri="{91240B29-F687-4F45-9708-019B960494DF}">
              <a14:hiddenLine xmlns:a14="http://schemas.microsoft.com/office/drawing/2010/main" w="9525">
                <a:solidFill>
                  <a:srgbClr val="000000"/>
                </a:solidFill>
                <a:round/>
                <a:headEnd/>
                <a:tailEnd/>
              </a14:hiddenLine>
            </a:ext>
          </a:extLst>
        </p:spPr>
        <p:txBody>
          <a:bodyPr lIns="85646" tIns="42823" rIns="85646" bIns="42823"/>
          <a:lstStyle>
            <a:lvl1pPr defTabSz="860425">
              <a:defRPr>
                <a:solidFill>
                  <a:schemeClr val="tx1"/>
                </a:solidFill>
                <a:latin typeface="Arial" panose="020B0604020202020204" pitchFamily="34" charset="0"/>
              </a:defRPr>
            </a:lvl1pPr>
            <a:lvl2pPr marL="742950" indent="-285750" defTabSz="860425">
              <a:defRPr>
                <a:solidFill>
                  <a:schemeClr val="tx1"/>
                </a:solidFill>
                <a:latin typeface="Arial" panose="020B0604020202020204" pitchFamily="34" charset="0"/>
              </a:defRPr>
            </a:lvl2pPr>
            <a:lvl3pPr marL="1143000" indent="-228600" defTabSz="860425">
              <a:defRPr>
                <a:solidFill>
                  <a:schemeClr val="tx1"/>
                </a:solidFill>
                <a:latin typeface="Arial" panose="020B0604020202020204" pitchFamily="34" charset="0"/>
              </a:defRPr>
            </a:lvl3pPr>
            <a:lvl4pPr marL="1600200" indent="-228600" defTabSz="860425">
              <a:defRPr>
                <a:solidFill>
                  <a:schemeClr val="tx1"/>
                </a:solidFill>
                <a:latin typeface="Arial" panose="020B0604020202020204" pitchFamily="34" charset="0"/>
              </a:defRPr>
            </a:lvl4pPr>
            <a:lvl5pPr marL="2057400" indent="-228600" defTabSz="860425">
              <a:defRPr>
                <a:solidFill>
                  <a:schemeClr val="tx1"/>
                </a:solidFill>
                <a:latin typeface="Arial" panose="020B0604020202020204" pitchFamily="34" charset="0"/>
              </a:defRPr>
            </a:lvl5pPr>
            <a:lvl6pPr marL="2514600" indent="-228600" defTabSz="860425" eaLnBrk="0" fontAlgn="base" hangingPunct="0">
              <a:spcBef>
                <a:spcPct val="0"/>
              </a:spcBef>
              <a:spcAft>
                <a:spcPct val="0"/>
              </a:spcAft>
              <a:defRPr>
                <a:solidFill>
                  <a:schemeClr val="tx1"/>
                </a:solidFill>
                <a:latin typeface="Arial" panose="020B0604020202020204" pitchFamily="34" charset="0"/>
              </a:defRPr>
            </a:lvl6pPr>
            <a:lvl7pPr marL="2971800" indent="-228600" defTabSz="860425" eaLnBrk="0" fontAlgn="base" hangingPunct="0">
              <a:spcBef>
                <a:spcPct val="0"/>
              </a:spcBef>
              <a:spcAft>
                <a:spcPct val="0"/>
              </a:spcAft>
              <a:defRPr>
                <a:solidFill>
                  <a:schemeClr val="tx1"/>
                </a:solidFill>
                <a:latin typeface="Arial" panose="020B0604020202020204" pitchFamily="34" charset="0"/>
              </a:defRPr>
            </a:lvl7pPr>
            <a:lvl8pPr marL="3429000" indent="-228600" defTabSz="860425" eaLnBrk="0" fontAlgn="base" hangingPunct="0">
              <a:spcBef>
                <a:spcPct val="0"/>
              </a:spcBef>
              <a:spcAft>
                <a:spcPct val="0"/>
              </a:spcAft>
              <a:defRPr>
                <a:solidFill>
                  <a:schemeClr val="tx1"/>
                </a:solidFill>
                <a:latin typeface="Arial" panose="020B0604020202020204" pitchFamily="34" charset="0"/>
              </a:defRPr>
            </a:lvl8pPr>
            <a:lvl9pPr marL="3886200" indent="-228600" defTabSz="860425"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GB" altLang="en-US" sz="800">
              <a:cs typeface="Arial" panose="020B0604020202020204" pitchFamily="34" charset="0"/>
            </a:endParaRPr>
          </a:p>
        </p:txBody>
      </p:sp>
      <p:sp>
        <p:nvSpPr>
          <p:cNvPr id="48182" name="Rectangle 20"/>
          <p:cNvSpPr>
            <a:spLocks noChangeArrowheads="1"/>
          </p:cNvSpPr>
          <p:nvPr/>
        </p:nvSpPr>
        <p:spPr bwMode="auto">
          <a:xfrm>
            <a:off x="1135063" y="323850"/>
            <a:ext cx="629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2000" b="1" i="1">
                <a:solidFill>
                  <a:schemeClr val="tx2"/>
                </a:solidFill>
                <a:latin typeface="Tahoma" panose="020B0604030504040204" pitchFamily="34" charset="0"/>
                <a:cs typeface="Tahoma" panose="020B0604030504040204" pitchFamily="34" charset="0"/>
              </a:rPr>
              <a:t>Global: All Adults in various general populations</a:t>
            </a:r>
          </a:p>
        </p:txBody>
      </p:sp>
      <p:sp>
        <p:nvSpPr>
          <p:cNvPr id="2" name="Oval 1"/>
          <p:cNvSpPr/>
          <p:nvPr/>
        </p:nvSpPr>
        <p:spPr>
          <a:xfrm>
            <a:off x="2901950" y="4292601"/>
            <a:ext cx="469900" cy="230188"/>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151436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25408</TotalTime>
  <Words>1136</Words>
  <Application>Microsoft Office PowerPoint</Application>
  <PresentationFormat>On-screen Show (4:3)</PresentationFormat>
  <Paragraphs>301</Paragraphs>
  <Slides>24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Candara</vt:lpstr>
      <vt:lpstr>Georgia</vt:lpstr>
      <vt:lpstr>Tahoma</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GEOGRAPHIC EXPANSION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sid-codesign</dc:creator>
  <cp:lastModifiedBy>Katie Henry</cp:lastModifiedBy>
  <cp:revision>400</cp:revision>
  <dcterms:created xsi:type="dcterms:W3CDTF">2014-06-23T14:13:31Z</dcterms:created>
  <dcterms:modified xsi:type="dcterms:W3CDTF">2015-11-06T20:15:39Z</dcterms:modified>
</cp:coreProperties>
</file>